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78" r:id="rId2"/>
    <p:sldId id="266" r:id="rId3"/>
    <p:sldId id="267" r:id="rId4"/>
    <p:sldId id="268" r:id="rId5"/>
    <p:sldId id="269" r:id="rId6"/>
    <p:sldId id="270" r:id="rId7"/>
    <p:sldId id="295" r:id="rId8"/>
    <p:sldId id="271" r:id="rId9"/>
    <p:sldId id="272" r:id="rId10"/>
    <p:sldId id="279" r:id="rId11"/>
    <p:sldId id="283" r:id="rId12"/>
    <p:sldId id="282" r:id="rId13"/>
    <p:sldId id="273" r:id="rId14"/>
    <p:sldId id="281" r:id="rId15"/>
  </p:sldIdLst>
  <p:sldSz cx="12192000" cy="6858000"/>
  <p:notesSz cx="6858000" cy="9144000"/>
  <p:embeddedFontLst>
    <p:embeddedFont>
      <p:font typeface="Tahoma" panose="020B0604030504040204" pitchFamily="34"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6" userDrawn="1">
          <p15:clr>
            <a:srgbClr val="A4A3A4"/>
          </p15:clr>
        </p15:guide>
        <p15:guide id="2" pos="380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1837" autoAdjust="0"/>
  </p:normalViewPr>
  <p:slideViewPr>
    <p:cSldViewPr snapToGrid="0" showGuides="1">
      <p:cViewPr varScale="1">
        <p:scale>
          <a:sx n="31" d="100"/>
          <a:sy n="31" d="100"/>
        </p:scale>
        <p:origin x="1380" y="44"/>
      </p:cViewPr>
      <p:guideLst>
        <p:guide orient="horz" pos="2166"/>
        <p:guide pos="38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everyone, welcome to </a:t>
            </a:r>
            <a:r>
              <a:rPr lang="en-US" dirty="0" err="1"/>
              <a:t>AItrich</a:t>
            </a:r>
            <a:r>
              <a:rPr lang="en-US" dirty="0"/>
              <a:t> Academy. Let's come back to our Bootstrap journey.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1" dirty="0">
                <a:solidFill>
                  <a:srgbClr val="002060"/>
                </a:solidFill>
                <a:latin typeface="Arial Rounded"/>
                <a:ea typeface="Arial Rounded"/>
                <a:cs typeface="Arial Rounded"/>
                <a:sym typeface="Arial Rounded"/>
              </a:rPr>
              <a:t>Three equal columns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dirty="0">
                <a:solidFill>
                  <a:schemeClr val="tx1"/>
                </a:solidFill>
              </a:rPr>
              <a:t>The following example shows how to create 3 equal-width columns, on all devices and screen widths. Here is an example of three equal columns using the grid system.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b="1" dirty="0">
              <a:solidFill>
                <a:srgbClr val="002060"/>
              </a:solidFill>
              <a:latin typeface="Arial Rounded"/>
              <a:ea typeface="Arial Rounded"/>
              <a:cs typeface="Arial Rounded"/>
              <a:sym typeface="Arial Rounded"/>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10</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050383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1" dirty="0">
                <a:solidFill>
                  <a:srgbClr val="002060"/>
                </a:solidFill>
                <a:latin typeface="Arial Rounded"/>
                <a:ea typeface="Arial Rounded"/>
                <a:cs typeface="Arial Rounded"/>
                <a:sym typeface="Arial Rounded"/>
              </a:rPr>
              <a:t>Responsive columns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dirty="0">
                <a:solidFill>
                  <a:schemeClr val="tx1"/>
                </a:solidFill>
              </a:rPr>
              <a:t>The following example shows how to create four equal-width columns starting at tablets and scaling to extra-large desktops. . Here is an example of responsive columns using the grid system.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chemeClr val="tx1"/>
              </a:solidFill>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11</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240109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1" dirty="0">
                <a:solidFill>
                  <a:srgbClr val="002060"/>
                </a:solidFill>
                <a:latin typeface="Arial Rounded"/>
                <a:ea typeface="Arial Rounded"/>
                <a:cs typeface="Arial Rounded"/>
                <a:sym typeface="Arial Rounded"/>
              </a:rPr>
              <a:t>2 Unequal Responsive Columns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dirty="0"/>
              <a:t>The following example shows how to get various-width columns. </a:t>
            </a:r>
            <a:r>
              <a:rPr lang="en-US" sz="1200" dirty="0">
                <a:solidFill>
                  <a:schemeClr val="tx1"/>
                </a:solidFill>
              </a:rPr>
              <a:t>Here is an example of two unequal responsive columns using the grid system.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1" dirty="0">
                <a:solidFill>
                  <a:srgbClr val="002060"/>
                </a:solidFill>
                <a:latin typeface="Arial Rounded"/>
                <a:ea typeface="Arial Rounded"/>
                <a:cs typeface="Arial Rounded"/>
                <a:sym typeface="Arial Rounded"/>
              </a:rPr>
              <a:t>This is the example Basic Structure of a Bootstrap Grid</a:t>
            </a:r>
          </a:p>
          <a:p>
            <a:pPr marL="0" lvl="0" indent="0" algn="l" rtl="0">
              <a:spcBef>
                <a:spcPts val="0"/>
              </a:spcBef>
              <a:spcAft>
                <a:spcPts val="0"/>
              </a:spcAft>
              <a:buNone/>
            </a:pPr>
            <a:endParaRPr dirty="0"/>
          </a:p>
        </p:txBody>
      </p:sp>
      <p:sp>
        <p:nvSpPr>
          <p:cNvPr id="266" name="Google Shape;2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r>
              <a:rPr lang="en-US"/>
              <a:t>Thank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Bootstrap Grid System.</a:t>
            </a:r>
          </a:p>
          <a:p>
            <a:pPr marL="0" lvl="0" indent="0" algn="l" rtl="0">
              <a:spcBef>
                <a:spcPts val="0"/>
              </a:spcBef>
              <a:spcAft>
                <a:spcPts val="0"/>
              </a:spcAft>
              <a:buNone/>
            </a:pPr>
            <a:r>
              <a:rPr lang="en-US" dirty="0">
                <a:solidFill>
                  <a:srgbClr val="0070C0"/>
                </a:solidFill>
                <a:latin typeface="Tahoma" panose="020B0604030504040204"/>
                <a:ea typeface="Tahoma" panose="020B0604030504040204"/>
                <a:cs typeface="Tahoma" panose="020B0604030504040204"/>
                <a:sym typeface="Tahoma" panose="020B0604030504040204"/>
              </a:rPr>
              <a:t>The Bootstrap grid system is a powerful and responsive layout system that helps you create flexible and responsive web page layouts.</a:t>
            </a:r>
          </a:p>
          <a:p>
            <a:pPr marL="0" lvl="0" indent="0" algn="l" rtl="0">
              <a:spcBef>
                <a:spcPts val="0"/>
              </a:spcBef>
              <a:spcAft>
                <a:spcPts val="0"/>
              </a:spcAft>
              <a:buNone/>
            </a:pPr>
            <a:r>
              <a:rPr dirty="0">
                <a:solidFill>
                  <a:srgbClr val="0070C0"/>
                </a:solidFill>
                <a:latin typeface="Tahoma" panose="020B0604030504040204"/>
                <a:ea typeface="Tahoma" panose="020B0604030504040204"/>
                <a:cs typeface="Tahoma" panose="020B0604030504040204"/>
                <a:sym typeface="Tahoma" panose="020B0604030504040204"/>
              </a:rPr>
              <a:t>Bootstrap</a:t>
            </a:r>
            <a:r>
              <a:rPr lang="en-US" dirty="0">
                <a:solidFill>
                  <a:srgbClr val="0070C0"/>
                </a:solidFill>
                <a:latin typeface="Tahoma" panose="020B0604030504040204"/>
                <a:ea typeface="Tahoma" panose="020B0604030504040204"/>
                <a:cs typeface="Tahoma" panose="020B0604030504040204"/>
                <a:sym typeface="Tahoma" panose="020B0604030504040204"/>
              </a:rPr>
              <a:t>’</a:t>
            </a:r>
            <a:r>
              <a:rPr dirty="0">
                <a:solidFill>
                  <a:srgbClr val="0070C0"/>
                </a:solidFill>
                <a:latin typeface="Tahoma" panose="020B0604030504040204"/>
                <a:ea typeface="Tahoma" panose="020B0604030504040204"/>
                <a:cs typeface="Tahoma" panose="020B0604030504040204"/>
                <a:sym typeface="Tahoma" panose="020B0604030504040204"/>
              </a:rPr>
              <a:t>s grid system uses a series of containers, rows, and columns to layout and align </a:t>
            </a:r>
            <a:r>
              <a:rPr dirty="0" err="1">
                <a:solidFill>
                  <a:srgbClr val="0070C0"/>
                </a:solidFill>
                <a:latin typeface="Tahoma" panose="020B0604030504040204"/>
                <a:ea typeface="Tahoma" panose="020B0604030504040204"/>
                <a:cs typeface="Tahoma" panose="020B0604030504040204"/>
                <a:sym typeface="Tahoma" panose="020B0604030504040204"/>
              </a:rPr>
              <a:t>content.It’s</a:t>
            </a:r>
            <a:r>
              <a:rPr dirty="0">
                <a:solidFill>
                  <a:srgbClr val="0070C0"/>
                </a:solidFill>
                <a:latin typeface="Tahoma" panose="020B0604030504040204"/>
                <a:ea typeface="Tahoma" panose="020B0604030504040204"/>
                <a:cs typeface="Tahoma" panose="020B0604030504040204"/>
                <a:sym typeface="Tahoma" panose="020B0604030504040204"/>
              </a:rPr>
              <a:t> built with flexbox and is fully responsive</a:t>
            </a:r>
            <a:r>
              <a:rPr lang="en-US" dirty="0">
                <a:solidFill>
                  <a:srgbClr val="0070C0"/>
                </a:solidFill>
                <a:latin typeface="Tahoma" panose="020B0604030504040204"/>
                <a:ea typeface="Tahoma" panose="020B0604030504040204"/>
                <a:cs typeface="Tahoma" panose="020B0604030504040204"/>
                <a:sym typeface="Tahoma" panose="020B0604030504040204"/>
              </a:rPr>
              <a:t>.</a:t>
            </a:r>
            <a:endParaRPr dirty="0">
              <a:solidFill>
                <a:srgbClr val="0070C0"/>
              </a:solidFill>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endParaRPr dirty="0">
              <a:solidFill>
                <a:srgbClr val="0070C0"/>
              </a:solidFill>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endParaRPr lang="en-US" dirty="0"/>
          </a:p>
        </p:txBody>
      </p:sp>
      <p:sp>
        <p:nvSpPr>
          <p:cNvPr id="195" name="Google Shape;19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1" dirty="0">
                <a:solidFill>
                  <a:srgbClr val="002060"/>
                </a:solidFill>
                <a:latin typeface="Arial Rounded"/>
                <a:ea typeface="Arial Rounded"/>
                <a:cs typeface="Arial Rounded"/>
                <a:sym typeface="Arial Rounded"/>
              </a:rPr>
              <a:t>Grid Structure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dirty="0">
                <a:solidFill>
                  <a:srgbClr val="002060"/>
                </a:solidFill>
                <a:latin typeface="Tahoma" panose="020B0604030504040204"/>
                <a:ea typeface="Tahoma" panose="020B0604030504040204"/>
                <a:cs typeface="Tahoma" panose="020B0604030504040204"/>
                <a:sym typeface="Tahoma" panose="020B0604030504040204"/>
              </a:rPr>
              <a:t>The grid system is based on a 12-column layout. A row is the container for columns. Columns are defined using the .col-* classes, where * represents the number of columns the element should span. Columns within a row should always add up to 12 or less to maintain a proper layout.</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b="1" dirty="0">
              <a:solidFill>
                <a:srgbClr val="002060"/>
              </a:solidFill>
              <a:latin typeface="Arial Rounded"/>
              <a:ea typeface="Arial Rounded"/>
              <a:cs typeface="Arial Rounded"/>
              <a:sym typeface="Arial Rounded"/>
            </a:endParaRPr>
          </a:p>
          <a:p>
            <a:pPr marL="0" lvl="0" indent="0" algn="l" rtl="0">
              <a:spcBef>
                <a:spcPts val="0"/>
              </a:spcBef>
              <a:spcAft>
                <a:spcPts val="0"/>
              </a:spcAft>
              <a:buNone/>
            </a:pPr>
            <a:endParaRPr dirty="0"/>
          </a:p>
        </p:txBody>
      </p:sp>
      <p:sp>
        <p:nvSpPr>
          <p:cNvPr id="203" name="Google Shape;2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1" dirty="0">
                <a:solidFill>
                  <a:srgbClr val="002060"/>
                </a:solidFill>
                <a:latin typeface="Arial Rounded"/>
                <a:ea typeface="Arial Rounded"/>
                <a:cs typeface="Arial Rounded"/>
                <a:sym typeface="Arial Rounded"/>
              </a:rPr>
              <a:t>Grid classes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dirty="0">
                <a:solidFill>
                  <a:srgbClr val="0070C0"/>
                </a:solidFill>
                <a:latin typeface="Tahoma" panose="020B0604030504040204"/>
                <a:ea typeface="Tahoma" panose="020B0604030504040204"/>
                <a:cs typeface="Tahoma" panose="020B0604030504040204"/>
                <a:sym typeface="Tahoma" panose="020B0604030504040204"/>
              </a:rPr>
              <a:t>. </a:t>
            </a:r>
            <a:r>
              <a:rPr lang="en-US" sz="1200" dirty="0" err="1">
                <a:solidFill>
                  <a:srgbClr val="0070C0"/>
                </a:solidFill>
                <a:latin typeface="Tahoma" panose="020B0604030504040204"/>
                <a:ea typeface="Tahoma" panose="020B0604030504040204"/>
                <a:cs typeface="Tahoma" panose="020B0604030504040204"/>
                <a:sym typeface="Tahoma" panose="020B0604030504040204"/>
              </a:rPr>
              <a:t>xs</a:t>
            </a:r>
            <a:r>
              <a:rPr lang="en-US" sz="1200" dirty="0">
                <a:solidFill>
                  <a:srgbClr val="0070C0"/>
                </a:solidFill>
                <a:latin typeface="Tahoma" panose="020B0604030504040204"/>
                <a:ea typeface="Tahoma" panose="020B0604030504040204"/>
                <a:cs typeface="Tahoma" panose="020B0604030504040204"/>
                <a:sym typeface="Tahoma" panose="020B0604030504040204"/>
              </a:rPr>
              <a:t> (for phones - screens less than 768px wide). .col-</a:t>
            </a:r>
            <a:r>
              <a:rPr lang="en-US" sz="1200" dirty="0" err="1">
                <a:solidFill>
                  <a:srgbClr val="0070C0"/>
                </a:solidFill>
                <a:latin typeface="Tahoma" panose="020B0604030504040204"/>
                <a:ea typeface="Tahoma" panose="020B0604030504040204"/>
                <a:cs typeface="Tahoma" panose="020B0604030504040204"/>
                <a:sym typeface="Tahoma" panose="020B0604030504040204"/>
              </a:rPr>
              <a:t>sm</a:t>
            </a:r>
            <a:r>
              <a:rPr lang="en-US" sz="1200" dirty="0">
                <a:solidFill>
                  <a:srgbClr val="0070C0"/>
                </a:solidFill>
                <a:latin typeface="Tahoma" panose="020B0604030504040204"/>
                <a:ea typeface="Tahoma" panose="020B0604030504040204"/>
                <a:cs typeface="Tahoma" panose="020B0604030504040204"/>
                <a:sym typeface="Tahoma" panose="020B0604030504040204"/>
              </a:rPr>
              <a:t>- (for tablets - screens equal to or greater than 768px wide). </a:t>
            </a:r>
            <a:r>
              <a:rPr lang="en-US" dirty="0">
                <a:solidFill>
                  <a:srgbClr val="0070C0"/>
                </a:solidFill>
                <a:latin typeface="Tahoma" panose="020B0604030504040204"/>
                <a:ea typeface="Tahoma" panose="020B0604030504040204"/>
                <a:cs typeface="Tahoma" panose="020B0604030504040204"/>
                <a:sym typeface="Tahoma" panose="020B0604030504040204"/>
              </a:rPr>
              <a:t>.</a:t>
            </a:r>
            <a:r>
              <a:rPr lang="en-US" sz="1200" dirty="0">
                <a:solidFill>
                  <a:srgbClr val="0070C0"/>
                </a:solidFill>
                <a:latin typeface="Tahoma" panose="020B0604030504040204"/>
                <a:ea typeface="Tahoma" panose="020B0604030504040204"/>
                <a:cs typeface="Tahoma" panose="020B0604030504040204"/>
                <a:sym typeface="Tahoma" panose="020B0604030504040204"/>
              </a:rPr>
              <a:t>col-md- (for small laptops - screens equal to or greater than 992px wide). .col-lg- (for laptops and desktops - screens equal to or greater than 1200px wide)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rgbClr val="0070C0"/>
              </a:solidFill>
              <a:latin typeface="Tahoma" panose="020B0604030504040204"/>
              <a:ea typeface="Tahoma" panose="020B0604030504040204"/>
              <a:cs typeface="Tahoma" panose="020B0604030504040204"/>
              <a:sym typeface="Tahoma" panose="020B060403050404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rgbClr val="0070C0"/>
              </a:solidFill>
              <a:latin typeface="Tahoma" panose="020B0604030504040204"/>
              <a:ea typeface="Tahoma" panose="020B0604030504040204"/>
              <a:cs typeface="Tahoma" panose="020B0604030504040204"/>
              <a:sym typeface="Tahoma" panose="020B060403050404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rgbClr val="0070C0"/>
              </a:solidFill>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endParaRPr dirty="0"/>
          </a:p>
        </p:txBody>
      </p:sp>
      <p:sp>
        <p:nvSpPr>
          <p:cNvPr id="211" name="Google Shape;21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1" dirty="0">
                <a:solidFill>
                  <a:srgbClr val="002060"/>
                </a:solidFill>
                <a:latin typeface="Arial Rounded"/>
                <a:ea typeface="Arial Rounded"/>
                <a:cs typeface="Arial Rounded"/>
                <a:sym typeface="Arial Rounded"/>
              </a:rPr>
              <a:t>Bootstrap-5</a:t>
            </a:r>
            <a:r>
              <a:rPr lang="en-US" sz="1600" b="1" dirty="0">
                <a:solidFill>
                  <a:srgbClr val="002060"/>
                </a:solidFill>
                <a:latin typeface="Arial Rounded"/>
                <a:ea typeface="Arial Rounded"/>
                <a:cs typeface="Arial Rounded"/>
                <a:sym typeface="Arial Rounded"/>
              </a:rPr>
              <a:t> </a:t>
            </a:r>
            <a:r>
              <a:rPr lang="en-US" sz="1200" b="1" dirty="0">
                <a:solidFill>
                  <a:srgbClr val="002060"/>
                </a:solidFill>
                <a:latin typeface="Arial Rounded"/>
                <a:ea typeface="Arial Rounded"/>
                <a:cs typeface="Arial Rounded"/>
                <a:sym typeface="Arial Rounded"/>
              </a:rPr>
              <a:t>Containers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0" dirty="0">
                <a:solidFill>
                  <a:srgbClr val="002060"/>
                </a:solidFill>
                <a:latin typeface="Arial Rounded"/>
                <a:ea typeface="Arial Rounded"/>
                <a:cs typeface="Arial Rounded"/>
                <a:sym typeface="Arial Rounded"/>
              </a:rPr>
              <a:t>The container class creates a fixed-width container for your content. </a:t>
            </a:r>
            <a:r>
              <a:rPr lang="en-US" sz="1200" b="0" i="0" u="none" strike="noStrike" cap="none" dirty="0">
                <a:solidFill>
                  <a:srgbClr val="002060"/>
                </a:solidFill>
                <a:latin typeface="Arial Rounded"/>
                <a:ea typeface="Arial Rounded"/>
                <a:cs typeface="Arial Rounded"/>
                <a:sym typeface="Arial Rounded"/>
              </a:rPr>
              <a:t>It provides a responsive layout that adjusts its width based on the screen size and available breakpoints. The container's width is defined using a fixed pixel value, and it maintains a maximum width to prevent excessive stretching on larger screens.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b="0" dirty="0">
              <a:solidFill>
                <a:srgbClr val="002060"/>
              </a:solidFill>
              <a:latin typeface="Arial Rounded"/>
              <a:ea typeface="Arial Rounded"/>
              <a:cs typeface="Arial Rounded"/>
              <a:sym typeface="Arial Rounded"/>
            </a:endParaRPr>
          </a:p>
          <a:p>
            <a:pPr marL="0" lvl="0" indent="0" algn="l" rtl="0">
              <a:spcBef>
                <a:spcPts val="0"/>
              </a:spcBef>
              <a:spcAft>
                <a:spcPts val="0"/>
              </a:spcAft>
              <a:buNone/>
            </a:pPr>
            <a:endParaRPr dirty="0"/>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1" dirty="0">
                <a:solidFill>
                  <a:srgbClr val="002060"/>
                </a:solidFill>
                <a:latin typeface="Arial Rounded"/>
                <a:ea typeface="Arial Rounded"/>
                <a:cs typeface="Arial Rounded"/>
                <a:sym typeface="Arial Rounded"/>
              </a:rPr>
              <a:t>container-fluid</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dirty="0">
                <a:solidFill>
                  <a:srgbClr val="002060"/>
                </a:solidFill>
                <a:latin typeface="Tahoma" panose="020B0604030504040204"/>
                <a:ea typeface="Tahoma" panose="020B0604030504040204"/>
                <a:cs typeface="Tahoma" panose="020B0604030504040204"/>
                <a:sym typeface="Tahoma" panose="020B0604030504040204"/>
              </a:rPr>
              <a:t>The container-fluid class creates a full-width container that spans the entire width of the viewport. The container's width is set to 100% of the viewport width, enabling the content to extend to the edges of the screen. It provides a responsive layout that adjusts to different screen sizes by filling the available horizontal space.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rgbClr val="002060"/>
              </a:solidFill>
              <a:latin typeface="Tahoma" panose="020B0604030504040204"/>
              <a:ea typeface="Tahoma" panose="020B0604030504040204"/>
              <a:cs typeface="Tahoma" panose="020B0604030504040204"/>
              <a:sym typeface="Tahoma" panose="020B060403050404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rgbClr val="002060"/>
              </a:solidFill>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endParaRPr dirty="0"/>
          </a:p>
        </p:txBody>
      </p:sp>
      <p:sp>
        <p:nvSpPr>
          <p:cNvPr id="232" name="Google Shape;2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r>
              <a:rPr lang="en-US" dirty="0"/>
              <a:t>container and container fluid are shown here.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b="1" dirty="0">
                <a:solidFill>
                  <a:srgbClr val="002060"/>
                </a:solidFill>
                <a:latin typeface="Arial Rounded"/>
                <a:ea typeface="Arial Rounded"/>
                <a:cs typeface="Arial Rounded"/>
                <a:sym typeface="Arial Rounded"/>
              </a:rPr>
              <a:t>Grid System Rules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200" dirty="0">
                <a:solidFill>
                  <a:schemeClr val="dk1"/>
                </a:solidFill>
                <a:latin typeface="Tahoma" panose="020B0604030504040204"/>
                <a:ea typeface="Tahoma" panose="020B0604030504040204"/>
                <a:cs typeface="Tahoma" panose="020B0604030504040204"/>
                <a:sym typeface="Tahoma" panose="020B0604030504040204"/>
              </a:rPr>
              <a:t>Rows must be placed within a .container (fixed-width) or .container-fluid (full-width) for proper alignment and padding. Use rows to create horizontal groups of columns. Content should be placed within columns, and only columns may be immediate children of rows. Predefined classes like .row and .col-sm-4 are available for quickly making grid layouts.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sz="1200" dirty="0">
              <a:solidFill>
                <a:schemeClr val="dk1"/>
              </a:solidFill>
              <a:latin typeface="Tahoma" panose="020B0604030504040204"/>
              <a:ea typeface="Tahoma" panose="020B0604030504040204"/>
              <a:cs typeface="Tahoma" panose="020B0604030504040204"/>
              <a:sym typeface="Tahoma" panose="020B0604030504040204"/>
            </a:endParaRPr>
          </a:p>
          <a:p>
            <a:pPr marL="0" lvl="0" indent="0" algn="l" rtl="0">
              <a:spcBef>
                <a:spcPts val="0"/>
              </a:spcBef>
              <a:spcAft>
                <a:spcPts val="0"/>
              </a:spcAft>
              <a:buNone/>
            </a:pPr>
            <a:endParaRPr dirty="0"/>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br>
              <a:rPr lang="en-US" dirty="0"/>
            </a:br>
            <a:r>
              <a:rPr lang="en-US" dirty="0"/>
              <a:t>Columns create gutters (gaps between column content) via padding. That padding is offset in rows for the first and last column via a negative margin on .rows. Column widths are in percentage, so they are always fluid and sized relative to their parent element</a:t>
            </a:r>
            <a:endParaRPr dirty="0"/>
          </a:p>
        </p:txBody>
      </p:sp>
      <p:sp>
        <p:nvSpPr>
          <p:cNvPr id="257" name="Google Shape;2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1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wmf"/><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oleObject" Target="../embeddings/oleObject1.bin"/><Relationship Id="rId5" Type="http://schemas.openxmlformats.org/officeDocument/2006/relationships/image" Target="../media/image1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15.GIF"/><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1.jpe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3.png"/><Relationship Id="rId5" Type="http://schemas.openxmlformats.org/officeDocument/2006/relationships/image" Target="../media/image16.jpe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0.GIF"/><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89" name="Google Shape;89;p1"/>
          <p:cNvSpPr txBox="1"/>
          <p:nvPr/>
        </p:nvSpPr>
        <p:spPr>
          <a:xfrm>
            <a:off x="6054090" y="904875"/>
            <a:ext cx="5711190" cy="3794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i="0" u="none" strike="noStrike" cap="none" dirty="0">
                <a:solidFill>
                  <a:srgbClr val="002060"/>
                </a:solidFill>
                <a:latin typeface="Arial Rounded"/>
                <a:ea typeface="Arial Rounded"/>
                <a:cs typeface="Arial Rounded"/>
                <a:sym typeface="Arial Rounded"/>
              </a:rPr>
              <a:t>Bootstrap 5</a:t>
            </a:r>
          </a:p>
          <a:p>
            <a:pPr marL="0" marR="0" lvl="0" indent="0" algn="ctr" rtl="0">
              <a:spcBef>
                <a:spcPts val="0"/>
              </a:spcBef>
              <a:spcAft>
                <a:spcPts val="0"/>
              </a:spcAft>
              <a:buNone/>
            </a:pPr>
            <a:r>
              <a:rPr lang="en-US" sz="6600" b="1" dirty="0">
                <a:solidFill>
                  <a:srgbClr val="002060"/>
                </a:solidFill>
                <a:latin typeface="Arial Rounded"/>
                <a:ea typeface="Arial Rounded"/>
                <a:cs typeface="Arial Rounded"/>
                <a:sym typeface="Arial Rounded"/>
              </a:rPr>
              <a:t>Chapter-2</a:t>
            </a:r>
          </a:p>
        </p:txBody>
      </p:sp>
      <p:sp>
        <p:nvSpPr>
          <p:cNvPr id="90" name="Google Shape;90;p1"/>
          <p:cNvSpPr txBox="1"/>
          <p:nvPr/>
        </p:nvSpPr>
        <p:spPr>
          <a:xfrm>
            <a:off x="6116637" y="3494846"/>
            <a:ext cx="592595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accent1"/>
                </a:solidFill>
                <a:latin typeface="Arial Rounded"/>
                <a:ea typeface="Arial Rounded"/>
                <a:cs typeface="Arial Rounded"/>
                <a:sym typeface="Arial Rounded"/>
              </a:rPr>
              <a:t>The Next Generation of Web Development</a:t>
            </a:r>
            <a:endParaRPr sz="2200" b="1" dirty="0">
              <a:solidFill>
                <a:schemeClr val="accent1"/>
              </a:solidFill>
              <a:latin typeface="Arial Rounded"/>
              <a:ea typeface="Arial Rounded"/>
              <a:cs typeface="Arial Rounded"/>
              <a:sym typeface="Arial Rounded"/>
            </a:endParaRPr>
          </a:p>
          <a:p>
            <a:pPr marL="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1" name="Google Shape;91;p1"/>
          <p:cNvPicPr preferRelativeResize="0"/>
          <p:nvPr/>
        </p:nvPicPr>
        <p:blipFill rotWithShape="1">
          <a:blip r:embed="rId6"/>
          <a:srcRect l="3739" t="20803" r="2611" b="21581"/>
          <a:stretch>
            <a:fillRect/>
          </a:stretch>
        </p:blipFill>
        <p:spPr>
          <a:xfrm>
            <a:off x="144378" y="1530418"/>
            <a:ext cx="5765533" cy="3680127"/>
          </a:xfrm>
          <a:prstGeom prst="rect">
            <a:avLst/>
          </a:prstGeom>
          <a:noFill/>
          <a:ln>
            <a:noFill/>
          </a:ln>
        </p:spPr>
      </p:pic>
      <p:pic>
        <p:nvPicPr>
          <p:cNvPr id="2" name="Hello everyone welcome t 1">
            <a:hlinkClick r:id="" action="ppaction://media"/>
            <a:extLst>
              <a:ext uri="{FF2B5EF4-FFF2-40B4-BE49-F238E27FC236}">
                <a16:creationId xmlns:a16="http://schemas.microsoft.com/office/drawing/2014/main" id="{6305BFB8-9C29-18DA-C080-AB355532C3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2"/>
                                        </p:tgtEl>
                                      </p:cBhvr>
                                    </p:cmd>
                                  </p:childTnLst>
                                </p:cTn>
                              </p:par>
                              <p:par>
                                <p:cTn id="7" presetID="42"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animEffect transition="in" filter="fade">
                                      <p:cBhvr>
                                        <p:cTn id="9" dur="1000"/>
                                        <p:tgtEl>
                                          <p:spTgt spid="91"/>
                                        </p:tgtEl>
                                      </p:cBhvr>
                                    </p:animEffect>
                                    <p:anim calcmode="lin" valueType="num">
                                      <p:cBhvr>
                                        <p:cTn id="10" dur="1000" fill="hold"/>
                                        <p:tgtEl>
                                          <p:spTgt spid="91"/>
                                        </p:tgtEl>
                                        <p:attrNameLst>
                                          <p:attrName>ppt_x</p:attrName>
                                        </p:attrNameLst>
                                      </p:cBhvr>
                                      <p:tavLst>
                                        <p:tav tm="0">
                                          <p:val>
                                            <p:strVal val="#ppt_x"/>
                                          </p:val>
                                        </p:tav>
                                        <p:tav tm="100000">
                                          <p:val>
                                            <p:strVal val="#ppt_x"/>
                                          </p:val>
                                        </p:tav>
                                      </p:tavLst>
                                    </p:anim>
                                    <p:anim calcmode="lin" valueType="num">
                                      <p:cBhvr>
                                        <p:cTn id="11" dur="1000" fill="hold"/>
                                        <p:tgtEl>
                                          <p:spTgt spid="91"/>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750"/>
                                        <p:tgtEl>
                                          <p:spTgt spid="89"/>
                                        </p:tgtEl>
                                      </p:cBhvr>
                                    </p:animEffect>
                                  </p:childTnLst>
                                </p:cTn>
                              </p:par>
                              <p:par>
                                <p:cTn id="15" presetID="42" presetClass="entr" presetSubtype="0" fill="hold" grpId="0" nodeType="withEffect">
                                  <p:stCondLst>
                                    <p:cond delay="280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1000"/>
                                        <p:tgtEl>
                                          <p:spTgt spid="90"/>
                                        </p:tgtEl>
                                      </p:cBhvr>
                                    </p:animEffect>
                                    <p:anim calcmode="lin" valueType="num">
                                      <p:cBhvr>
                                        <p:cTn id="18" dur="1000" fill="hold"/>
                                        <p:tgtEl>
                                          <p:spTgt spid="90"/>
                                        </p:tgtEl>
                                        <p:attrNameLst>
                                          <p:attrName>ppt_x</p:attrName>
                                        </p:attrNameLst>
                                      </p:cBhvr>
                                      <p:tavLst>
                                        <p:tav tm="0">
                                          <p:val>
                                            <p:strVal val="#ppt_x"/>
                                          </p:val>
                                        </p:tav>
                                        <p:tav tm="100000">
                                          <p:val>
                                            <p:strVal val="#ppt_x"/>
                                          </p:val>
                                        </p:tav>
                                      </p:tavLst>
                                    </p:anim>
                                    <p:anim calcmode="lin" valueType="num">
                                      <p:cBhvr>
                                        <p:cTn id="19"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0" fill="hold" display="0">
                  <p:stCondLst>
                    <p:cond delay="indefinite"/>
                  </p:stCondLst>
                  <p:endCondLst>
                    <p:cond evt="onStopAudio" delay="0">
                      <p:tgtEl>
                        <p:sldTgt/>
                      </p:tgtEl>
                    </p:cond>
                  </p:endCondLst>
                </p:cTn>
                <p:tgtEl>
                  <p:spTgt spid="2"/>
                </p:tgtEl>
              </p:cMediaNode>
            </p:audio>
          </p:childTnLst>
        </p:cTn>
      </p:par>
    </p:tnLst>
    <p:bldLst>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oogle Shape;222;p14"/>
          <p:cNvSpPr txBox="1"/>
          <p:nvPr/>
        </p:nvSpPr>
        <p:spPr>
          <a:xfrm>
            <a:off x="2829826" y="125128"/>
            <a:ext cx="7796463" cy="767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002060"/>
                </a:solidFill>
                <a:latin typeface="Arial Rounded"/>
                <a:ea typeface="Arial Rounded"/>
                <a:cs typeface="Arial Rounded"/>
                <a:sym typeface="Arial Rounded"/>
              </a:rPr>
              <a:t>Three equal columns</a:t>
            </a:r>
            <a:endParaRPr sz="4400" b="1" dirty="0">
              <a:solidFill>
                <a:srgbClr val="002060"/>
              </a:solidFill>
              <a:latin typeface="Arial Rounded"/>
              <a:ea typeface="Arial Rounded"/>
              <a:cs typeface="Arial Rounded"/>
              <a:sym typeface="Arial Rounded"/>
            </a:endParaRPr>
          </a:p>
        </p:txBody>
      </p:sp>
      <p:sp>
        <p:nvSpPr>
          <p:cNvPr id="4" name="Rounded Rectangle 3"/>
          <p:cNvSpPr/>
          <p:nvPr/>
        </p:nvSpPr>
        <p:spPr>
          <a:xfrm>
            <a:off x="1191260" y="1276350"/>
            <a:ext cx="9434830" cy="100965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sz="1800" dirty="0">
                <a:solidFill>
                  <a:schemeClr val="tx1"/>
                </a:solidFill>
              </a:rPr>
              <a:t>The following example shows how to create 3 equal width columns, on all devices and screen widths.</a:t>
            </a:r>
          </a:p>
        </p:txBody>
      </p:sp>
      <p:pic>
        <p:nvPicPr>
          <p:cNvPr id="270" name="Google Shape;270;p18"/>
          <p:cNvPicPr preferRelativeResize="0"/>
          <p:nvPr/>
        </p:nvPicPr>
        <p:blipFill rotWithShape="1">
          <a:blip r:embed="rId5"/>
          <a:srcRect l="7935" t="7158" r="7902" b="8210"/>
          <a:stretch>
            <a:fillRect/>
          </a:stretch>
        </p:blipFill>
        <p:spPr>
          <a:xfrm>
            <a:off x="1191260" y="2841625"/>
            <a:ext cx="5662930" cy="3484880"/>
          </a:xfrm>
          <a:prstGeom prst="rect">
            <a:avLst/>
          </a:prstGeom>
          <a:noFill/>
          <a:ln>
            <a:noFill/>
          </a:ln>
        </p:spPr>
      </p:pic>
      <p:sp>
        <p:nvSpPr>
          <p:cNvPr id="6" name="Text Box 5"/>
          <p:cNvSpPr txBox="1"/>
          <p:nvPr/>
        </p:nvSpPr>
        <p:spPr>
          <a:xfrm>
            <a:off x="1800225" y="3086735"/>
            <a:ext cx="4114165" cy="2670810"/>
          </a:xfrm>
          <a:prstGeom prst="rect">
            <a:avLst/>
          </a:prstGeom>
          <a:noFill/>
        </p:spPr>
        <p:txBody>
          <a:bodyPr wrap="square" rtlCol="0">
            <a:noAutofit/>
          </a:bodyPr>
          <a:lstStyle/>
          <a:p>
            <a:pPr marL="0" marR="0" lvl="0" indent="0" algn="l" rtl="0">
              <a:spcBef>
                <a:spcPts val="0"/>
              </a:spcBef>
              <a:spcAft>
                <a:spcPts val="0"/>
              </a:spcAft>
              <a:buClr>
                <a:schemeClr val="lt1"/>
              </a:buClr>
              <a:buSzPts val="1800"/>
              <a:buFont typeface="Tahoma" panose="020B0604030504040204"/>
              <a:buNone/>
            </a:pPr>
            <a:endParaRPr lang="en-US">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endParaRPr lang="en-US"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 class="container"&gt;</a:t>
            </a:r>
            <a:endParaRPr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  &lt;div class="row"&gt;</a:t>
            </a:r>
            <a:endParaRPr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    &lt;div class="col"&gt;&lt;/div&gt;</a:t>
            </a:r>
            <a:endParaRPr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    &lt;div class="col"&gt;&lt;/div&gt;</a:t>
            </a:r>
          </a:p>
          <a:p>
            <a:pPr marL="0" marR="0" lvl="0" indent="457200" algn="l" rtl="0">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 class="col"&gt;&lt;/div&gt;</a:t>
            </a:r>
            <a:endParaRPr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&lt;/div&gt;</a:t>
            </a:r>
            <a:endParaRPr sz="2000">
              <a:solidFill>
                <a:schemeClr val="lt1"/>
              </a:solidFill>
              <a:latin typeface="Tahoma" panose="020B0604030504040204"/>
              <a:ea typeface="Tahoma" panose="020B0604030504040204"/>
              <a:cs typeface="Tahoma" panose="020B0604030504040204"/>
              <a:sym typeface="Tahoma" panose="020B0604030504040204"/>
            </a:endParaRPr>
          </a:p>
          <a:p>
            <a:endParaRPr lang="en-US" sz="2000">
              <a:solidFill>
                <a:schemeClr val="lt1"/>
              </a:solidFill>
              <a:latin typeface="Tahoma" panose="020B0604030504040204"/>
              <a:ea typeface="Tahoma" panose="020B0604030504040204"/>
              <a:cs typeface="Tahoma" panose="020B0604030504040204"/>
              <a:sym typeface="Tahoma" panose="020B0604030504040204"/>
            </a:endParaRPr>
          </a:p>
        </p:txBody>
      </p:sp>
      <p:pic>
        <p:nvPicPr>
          <p:cNvPr id="7" name="Picture 6"/>
          <p:cNvPicPr>
            <a:picLocks noChangeAspect="1"/>
          </p:cNvPicPr>
          <p:nvPr/>
        </p:nvPicPr>
        <p:blipFill>
          <a:blip r:embed="rId6"/>
          <a:srcRect l="15965" t="36373" r="38843" b="54703"/>
          <a:stretch>
            <a:fillRect/>
          </a:stretch>
        </p:blipFill>
        <p:spPr>
          <a:xfrm>
            <a:off x="6854190" y="3656965"/>
            <a:ext cx="5124450" cy="706120"/>
          </a:xfrm>
          <a:prstGeom prst="rect">
            <a:avLst/>
          </a:prstGeom>
        </p:spPr>
      </p:pic>
      <p:pic>
        <p:nvPicPr>
          <p:cNvPr id="2" name="Three equal columns The 1">
            <a:hlinkClick r:id="" action="ppaction://media"/>
            <a:extLst>
              <a:ext uri="{FF2B5EF4-FFF2-40B4-BE49-F238E27FC236}">
                <a16:creationId xmlns:a16="http://schemas.microsoft.com/office/drawing/2014/main" id="{763620AA-8D93-A4F6-77AD-76996C000C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53"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22"/>
                                        </p:tgtEl>
                                        <p:attrNameLst>
                                          <p:attrName>style.visibility</p:attrName>
                                        </p:attrNameLst>
                                      </p:cBhvr>
                                      <p:to>
                                        <p:strVal val="visible"/>
                                      </p:to>
                                    </p:set>
                                    <p:animEffect transition="in" filter="fade">
                                      <p:cBhvr>
                                        <p:cTn id="9" dur="750"/>
                                        <p:tgtEl>
                                          <p:spTgt spid="222"/>
                                        </p:tgtEl>
                                      </p:cBhvr>
                                    </p:animEffect>
                                  </p:childTnLst>
                                </p:cTn>
                              </p:par>
                              <p:par>
                                <p:cTn id="10" presetID="10" presetClass="entr" presetSubtype="0" fill="hold" grpId="0" nodeType="withEffect">
                                  <p:stCondLst>
                                    <p:cond delay="161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2" presetClass="entr" presetSubtype="4" fill="hold" nodeType="withEffect">
                                  <p:stCondLst>
                                    <p:cond delay="8580"/>
                                  </p:stCondLst>
                                  <p:childTnLst>
                                    <p:set>
                                      <p:cBhvr>
                                        <p:cTn id="14" dur="1" fill="hold">
                                          <p:stCondLst>
                                            <p:cond delay="0"/>
                                          </p:stCondLst>
                                        </p:cTn>
                                        <p:tgtEl>
                                          <p:spTgt spid="270"/>
                                        </p:tgtEl>
                                        <p:attrNameLst>
                                          <p:attrName>style.visibility</p:attrName>
                                        </p:attrNameLst>
                                      </p:cBhvr>
                                      <p:to>
                                        <p:strVal val="visible"/>
                                      </p:to>
                                    </p:set>
                                    <p:anim calcmode="lin" valueType="num">
                                      <p:cBhvr additive="base">
                                        <p:cTn id="15" dur="500"/>
                                        <p:tgtEl>
                                          <p:spTgt spid="27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858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oogle Shape;222;p14"/>
          <p:cNvSpPr txBox="1"/>
          <p:nvPr/>
        </p:nvSpPr>
        <p:spPr>
          <a:xfrm>
            <a:off x="2829826" y="125128"/>
            <a:ext cx="7796463" cy="767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002060"/>
                </a:solidFill>
                <a:latin typeface="Arial Rounded"/>
                <a:ea typeface="Arial Rounded"/>
                <a:cs typeface="Arial Rounded"/>
                <a:sym typeface="Arial Rounded"/>
              </a:rPr>
              <a:t>Responsive columns</a:t>
            </a:r>
            <a:endParaRPr sz="4400" b="1" dirty="0">
              <a:solidFill>
                <a:srgbClr val="002060"/>
              </a:solidFill>
              <a:latin typeface="Arial Rounded"/>
              <a:ea typeface="Arial Rounded"/>
              <a:cs typeface="Arial Rounded"/>
              <a:sym typeface="Arial Rounded"/>
            </a:endParaRPr>
          </a:p>
        </p:txBody>
      </p:sp>
      <p:sp>
        <p:nvSpPr>
          <p:cNvPr id="4" name="Rounded Rectangle 3"/>
          <p:cNvSpPr/>
          <p:nvPr/>
        </p:nvSpPr>
        <p:spPr>
          <a:xfrm>
            <a:off x="1191260" y="1338696"/>
            <a:ext cx="9434830" cy="100965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sz="1800" dirty="0">
                <a:solidFill>
                  <a:schemeClr val="tx1"/>
                </a:solidFill>
              </a:rPr>
              <a:t>The following example shows how to create four equal width columns starting at tablets and scaling to extra large desktops.</a:t>
            </a:r>
          </a:p>
        </p:txBody>
      </p:sp>
      <p:pic>
        <p:nvPicPr>
          <p:cNvPr id="270" name="Google Shape;270;p18"/>
          <p:cNvPicPr preferRelativeResize="0"/>
          <p:nvPr/>
        </p:nvPicPr>
        <p:blipFill rotWithShape="1">
          <a:blip r:embed="rId5"/>
          <a:srcRect l="7935" t="7158" r="7902" b="8210"/>
          <a:stretch>
            <a:fillRect/>
          </a:stretch>
        </p:blipFill>
        <p:spPr>
          <a:xfrm>
            <a:off x="1191260" y="2460625"/>
            <a:ext cx="5662930" cy="4074795"/>
          </a:xfrm>
          <a:prstGeom prst="rect">
            <a:avLst/>
          </a:prstGeom>
          <a:noFill/>
          <a:ln>
            <a:noFill/>
          </a:ln>
        </p:spPr>
      </p:pic>
      <p:sp>
        <p:nvSpPr>
          <p:cNvPr id="6" name="Text Box 5"/>
          <p:cNvSpPr txBox="1"/>
          <p:nvPr/>
        </p:nvSpPr>
        <p:spPr>
          <a:xfrm>
            <a:off x="1457325" y="2725420"/>
            <a:ext cx="5198745" cy="3602990"/>
          </a:xfrm>
          <a:prstGeom prst="rect">
            <a:avLst/>
          </a:prstGeom>
          <a:noFill/>
        </p:spPr>
        <p:txBody>
          <a:bodyPr wrap="square" rtlCol="0">
            <a:noAutofit/>
          </a:bodyPr>
          <a:lstStyle/>
          <a:p>
            <a:pPr marL="0" marR="0" lvl="0" indent="0" algn="l" rtl="0">
              <a:spcBef>
                <a:spcPts val="0"/>
              </a:spcBef>
              <a:spcAft>
                <a:spcPts val="0"/>
              </a:spcAft>
              <a:buClr>
                <a:schemeClr val="lt1"/>
              </a:buClr>
              <a:buSzPts val="1800"/>
              <a:buFont typeface="Tahoma" panose="020B0604030504040204"/>
              <a:buNone/>
            </a:pPr>
            <a:endParaRPr lang="en-US"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 class="container"&gt;</a:t>
            </a:r>
            <a:endParaRPr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  &lt;div class="row"&gt;</a:t>
            </a:r>
            <a:endParaRPr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  &lt;div class="col-sm-3"&gt;col-sm-3&lt;/div&gt;</a:t>
            </a: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 class="col-sm-3"&gt;col-sm-3&lt;/div&gt;</a:t>
            </a: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 class="col-sm-3"&gt;col-sm-3&lt;/div&gt;</a:t>
            </a: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 class="col-sm-3"&gt;col-sm-3&lt;/div&gt;</a:t>
            </a:r>
            <a:endParaRPr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&lt;/div&gt;&lt;/div&gt;</a:t>
            </a:r>
            <a:endParaRPr sz="2000">
              <a:solidFill>
                <a:schemeClr val="lt1"/>
              </a:solidFill>
              <a:latin typeface="Tahoma" panose="020B0604030504040204"/>
              <a:ea typeface="Tahoma" panose="020B0604030504040204"/>
              <a:cs typeface="Tahoma" panose="020B0604030504040204"/>
              <a:sym typeface="Tahoma" panose="020B0604030504040204"/>
            </a:endParaRPr>
          </a:p>
          <a:p>
            <a:pPr algn="l"/>
            <a:endParaRPr lang="en-US" sz="2000">
              <a:solidFill>
                <a:schemeClr val="lt1"/>
              </a:solidFill>
              <a:latin typeface="Tahoma" panose="020B0604030504040204"/>
              <a:ea typeface="Tahoma" panose="020B0604030504040204"/>
              <a:cs typeface="Tahoma" panose="020B0604030504040204"/>
              <a:sym typeface="Tahoma" panose="020B0604030504040204"/>
            </a:endParaRPr>
          </a:p>
        </p:txBody>
      </p:sp>
      <p:pic>
        <p:nvPicPr>
          <p:cNvPr id="2" name="Picture 1"/>
          <p:cNvPicPr>
            <a:picLocks noChangeAspect="1"/>
          </p:cNvPicPr>
          <p:nvPr/>
        </p:nvPicPr>
        <p:blipFill>
          <a:blip r:embed="rId6"/>
          <a:srcRect l="14191" t="36762" r="36632" b="44366"/>
          <a:stretch>
            <a:fillRect/>
          </a:stretch>
        </p:blipFill>
        <p:spPr>
          <a:xfrm>
            <a:off x="6915150" y="3429000"/>
            <a:ext cx="4744720" cy="1378585"/>
          </a:xfrm>
          <a:prstGeom prst="rect">
            <a:avLst/>
          </a:prstGeom>
        </p:spPr>
      </p:pic>
      <p:pic>
        <p:nvPicPr>
          <p:cNvPr id="3" name="Responsive columns The f 1">
            <a:hlinkClick r:id="" action="ppaction://media"/>
            <a:extLst>
              <a:ext uri="{FF2B5EF4-FFF2-40B4-BE49-F238E27FC236}">
                <a16:creationId xmlns:a16="http://schemas.microsoft.com/office/drawing/2014/main" id="{D060DEF0-C776-0615-E422-EF07CA774D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70"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222"/>
                                        </p:tgtEl>
                                        <p:attrNameLst>
                                          <p:attrName>style.visibility</p:attrName>
                                        </p:attrNameLst>
                                      </p:cBhvr>
                                      <p:to>
                                        <p:strVal val="visible"/>
                                      </p:to>
                                    </p:set>
                                    <p:animEffect transition="in" filter="fade">
                                      <p:cBhvr>
                                        <p:cTn id="9" dur="750"/>
                                        <p:tgtEl>
                                          <p:spTgt spid="222"/>
                                        </p:tgtEl>
                                      </p:cBhvr>
                                    </p:animEffect>
                                  </p:childTnLst>
                                </p:cTn>
                              </p:par>
                              <p:par>
                                <p:cTn id="10" presetID="42" presetClass="entr" presetSubtype="0" fill="hold" grpId="0" nodeType="withEffect">
                                  <p:stCondLst>
                                    <p:cond delay="141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9220"/>
                                  </p:stCondLst>
                                  <p:childTnLst>
                                    <p:set>
                                      <p:cBhvr>
                                        <p:cTn id="16" dur="1" fill="hold">
                                          <p:stCondLst>
                                            <p:cond delay="0"/>
                                          </p:stCondLst>
                                        </p:cTn>
                                        <p:tgtEl>
                                          <p:spTgt spid="270"/>
                                        </p:tgtEl>
                                        <p:attrNameLst>
                                          <p:attrName>style.visibility</p:attrName>
                                        </p:attrNameLst>
                                      </p:cBhvr>
                                      <p:to>
                                        <p:strVal val="visible"/>
                                      </p:to>
                                    </p:set>
                                    <p:anim calcmode="lin" valueType="num">
                                      <p:cBhvr additive="base">
                                        <p:cTn id="17" dur="500"/>
                                        <p:tgtEl>
                                          <p:spTgt spid="270"/>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922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oogle Shape;222;p14"/>
          <p:cNvSpPr txBox="1"/>
          <p:nvPr/>
        </p:nvSpPr>
        <p:spPr>
          <a:xfrm>
            <a:off x="1303655" y="125095"/>
            <a:ext cx="9322435"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2 Unequal Responsive Columns</a:t>
            </a:r>
            <a:endParaRPr sz="4400" b="1" dirty="0">
              <a:solidFill>
                <a:srgbClr val="002060"/>
              </a:solidFill>
              <a:latin typeface="Arial Rounded"/>
              <a:ea typeface="Arial Rounded"/>
              <a:cs typeface="Arial Rounded"/>
              <a:sym typeface="Arial Rounded"/>
            </a:endParaRPr>
          </a:p>
        </p:txBody>
      </p:sp>
      <p:sp>
        <p:nvSpPr>
          <p:cNvPr id="5" name="Rectangles 4"/>
          <p:cNvSpPr/>
          <p:nvPr/>
        </p:nvSpPr>
        <p:spPr>
          <a:xfrm>
            <a:off x="2426970" y="1319530"/>
            <a:ext cx="7712710" cy="1060450"/>
          </a:xfrm>
          <a:prstGeom prst="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6" name="Text Box 5"/>
          <p:cNvSpPr txBox="1"/>
          <p:nvPr/>
        </p:nvSpPr>
        <p:spPr>
          <a:xfrm>
            <a:off x="1666875" y="1532255"/>
            <a:ext cx="8760460" cy="625475"/>
          </a:xfrm>
          <a:prstGeom prst="rect">
            <a:avLst/>
          </a:prstGeom>
          <a:noFill/>
        </p:spPr>
        <p:txBody>
          <a:bodyPr wrap="square" rtlCol="0">
            <a:noAutofit/>
          </a:bodyPr>
          <a:lstStyle/>
          <a:p>
            <a:pPr algn="ctr"/>
            <a:r>
              <a:rPr lang="en-US" sz="1800" dirty="0"/>
              <a:t>The following example shows how to get various-width columns.</a:t>
            </a:r>
          </a:p>
        </p:txBody>
      </p:sp>
      <p:pic>
        <p:nvPicPr>
          <p:cNvPr id="270" name="Google Shape;270;p18"/>
          <p:cNvPicPr preferRelativeResize="0"/>
          <p:nvPr/>
        </p:nvPicPr>
        <p:blipFill rotWithShape="1">
          <a:blip r:embed="rId5"/>
          <a:srcRect l="7935" t="7158" r="7902" b="8210"/>
          <a:stretch>
            <a:fillRect/>
          </a:stretch>
        </p:blipFill>
        <p:spPr>
          <a:xfrm>
            <a:off x="1024255" y="2673350"/>
            <a:ext cx="5605145" cy="3475355"/>
          </a:xfrm>
          <a:prstGeom prst="rect">
            <a:avLst/>
          </a:prstGeom>
          <a:noFill/>
          <a:ln>
            <a:noFill/>
          </a:ln>
        </p:spPr>
      </p:pic>
      <p:sp>
        <p:nvSpPr>
          <p:cNvPr id="7" name="Text Box 6"/>
          <p:cNvSpPr txBox="1"/>
          <p:nvPr/>
        </p:nvSpPr>
        <p:spPr>
          <a:xfrm>
            <a:off x="1304290" y="2807335"/>
            <a:ext cx="5324475" cy="3274060"/>
          </a:xfrm>
          <a:prstGeom prst="rect">
            <a:avLst/>
          </a:prstGeom>
          <a:noFill/>
        </p:spPr>
        <p:txBody>
          <a:bodyPr wrap="square" rtlCol="0">
            <a:noAutofit/>
          </a:bodyPr>
          <a:lstStyle/>
          <a:p>
            <a:pPr marL="0" marR="0" lvl="0" indent="0" algn="l" rtl="0">
              <a:spcBef>
                <a:spcPts val="0"/>
              </a:spcBef>
              <a:spcAft>
                <a:spcPts val="0"/>
              </a:spcAft>
              <a:buClr>
                <a:schemeClr val="lt1"/>
              </a:buClr>
              <a:buSzPts val="1800"/>
              <a:buFont typeface="Tahoma" panose="020B0604030504040204"/>
              <a:buNone/>
            </a:pPr>
            <a:endParaRPr lang="en-US"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  </a:t>
            </a: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 class="row"&gt;</a:t>
            </a:r>
            <a:endParaRPr sz="200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  &lt;div class="col-sm-4"&gt;col-sm-4&lt;/div&gt;</a:t>
            </a: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 class="col-sm-8"&gt;col-sm-8&lt;/div&gt;</a:t>
            </a:r>
          </a:p>
          <a:p>
            <a:pPr marL="0" marR="0" lvl="0" indent="0" algn="l" rtl="0">
              <a:lnSpc>
                <a:spcPct val="150000"/>
              </a:lnSpc>
              <a:spcBef>
                <a:spcPts val="0"/>
              </a:spcBef>
              <a:spcAft>
                <a:spcPts val="0"/>
              </a:spcAft>
              <a:buClr>
                <a:schemeClr val="lt1"/>
              </a:buClr>
              <a:buSzPts val="1800"/>
              <a:buFont typeface="Tahoma" panose="020B0604030504040204"/>
              <a:buNone/>
            </a:pPr>
            <a:r>
              <a:rPr lang="en-US" sz="2000">
                <a:solidFill>
                  <a:schemeClr val="lt1"/>
                </a:solidFill>
                <a:latin typeface="Tahoma" panose="020B0604030504040204"/>
                <a:ea typeface="Tahoma" panose="020B0604030504040204"/>
                <a:cs typeface="Tahoma" panose="020B0604030504040204"/>
                <a:sym typeface="Tahoma" panose="020B0604030504040204"/>
              </a:rPr>
              <a:t>&lt;/div&gt;</a:t>
            </a:r>
            <a:endParaRPr sz="2000">
              <a:solidFill>
                <a:schemeClr val="lt1"/>
              </a:solidFill>
              <a:latin typeface="Tahoma" panose="020B0604030504040204"/>
              <a:ea typeface="Tahoma" panose="020B0604030504040204"/>
              <a:cs typeface="Tahoma" panose="020B0604030504040204"/>
              <a:sym typeface="Tahoma" panose="020B0604030504040204"/>
            </a:endParaRPr>
          </a:p>
          <a:p>
            <a:pPr algn="l"/>
            <a:endParaRPr lang="en-US" sz="2000">
              <a:solidFill>
                <a:schemeClr val="lt1"/>
              </a:solidFill>
              <a:latin typeface="Tahoma" panose="020B0604030504040204"/>
              <a:ea typeface="Tahoma" panose="020B0604030504040204"/>
              <a:cs typeface="Tahoma" panose="020B0604030504040204"/>
              <a:sym typeface="Tahoma" panose="020B0604030504040204"/>
            </a:endParaRPr>
          </a:p>
        </p:txBody>
      </p:sp>
      <p:graphicFrame>
        <p:nvGraphicFramePr>
          <p:cNvPr id="8" name="Object 7"/>
          <p:cNvGraphicFramePr/>
          <p:nvPr/>
        </p:nvGraphicFramePr>
        <p:xfrm>
          <a:off x="6910705" y="3674745"/>
          <a:ext cx="5021580" cy="638810"/>
        </p:xfrm>
        <a:graphic>
          <a:graphicData uri="http://schemas.openxmlformats.org/presentationml/2006/ole">
            <mc:AlternateContent xmlns:mc="http://schemas.openxmlformats.org/markup-compatibility/2006">
              <mc:Choice xmlns:v="urn:schemas-microsoft-com:vml" Requires="v">
                <p:oleObj r:id="rId6" imgW="6819900" imgH="638175" progId="Paint.Picture">
                  <p:embed/>
                </p:oleObj>
              </mc:Choice>
              <mc:Fallback>
                <p:oleObj r:id="rId6" imgW="6819900" imgH="638175" progId="Paint.Picture">
                  <p:embed/>
                  <p:pic>
                    <p:nvPicPr>
                      <p:cNvPr id="0" name="Picture 8"/>
                      <p:cNvPicPr/>
                      <p:nvPr/>
                    </p:nvPicPr>
                    <p:blipFill>
                      <a:blip r:embed="rId7"/>
                      <a:stretch>
                        <a:fillRect/>
                      </a:stretch>
                    </p:blipFill>
                    <p:spPr>
                      <a:xfrm>
                        <a:off x="6910705" y="3674745"/>
                        <a:ext cx="5021580" cy="638810"/>
                      </a:xfrm>
                      <a:prstGeom prst="rect">
                        <a:avLst/>
                      </a:prstGeom>
                    </p:spPr>
                  </p:pic>
                </p:oleObj>
              </mc:Fallback>
            </mc:AlternateContent>
          </a:graphicData>
        </a:graphic>
      </p:graphicFrame>
      <p:pic>
        <p:nvPicPr>
          <p:cNvPr id="2" name="2 Unequal Responsive Colu 1">
            <a:hlinkClick r:id="" action="ppaction://media"/>
            <a:extLst>
              <a:ext uri="{FF2B5EF4-FFF2-40B4-BE49-F238E27FC236}">
                <a16:creationId xmlns:a16="http://schemas.microsoft.com/office/drawing/2014/main" id="{6828B81A-0E73-6E0E-CEB7-76CF7219BB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5"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22"/>
                                        </p:tgtEl>
                                        <p:attrNameLst>
                                          <p:attrName>style.visibility</p:attrName>
                                        </p:attrNameLst>
                                      </p:cBhvr>
                                      <p:to>
                                        <p:strVal val="visible"/>
                                      </p:to>
                                    </p:set>
                                    <p:animEffect transition="in" filter="fade">
                                      <p:cBhvr>
                                        <p:cTn id="9" dur="750"/>
                                        <p:tgtEl>
                                          <p:spTgt spid="222"/>
                                        </p:tgtEl>
                                      </p:cBhvr>
                                    </p:animEffect>
                                  </p:childTnLst>
                                </p:cTn>
                              </p:par>
                              <p:par>
                                <p:cTn id="10" presetID="42" presetClass="entr" presetSubtype="0" fill="hold" grpId="0" nodeType="withEffect">
                                  <p:stCondLst>
                                    <p:cond delay="242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42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6920"/>
                                  </p:stCondLst>
                                  <p:childTnLst>
                                    <p:set>
                                      <p:cBhvr>
                                        <p:cTn id="21" dur="1" fill="hold">
                                          <p:stCondLst>
                                            <p:cond delay="0"/>
                                          </p:stCondLst>
                                        </p:cTn>
                                        <p:tgtEl>
                                          <p:spTgt spid="270"/>
                                        </p:tgtEl>
                                        <p:attrNameLst>
                                          <p:attrName>style.visibility</p:attrName>
                                        </p:attrNameLst>
                                      </p:cBhvr>
                                      <p:to>
                                        <p:strVal val="visible"/>
                                      </p:to>
                                    </p:set>
                                    <p:anim calcmode="lin" valueType="num">
                                      <p:cBhvr additive="base">
                                        <p:cTn id="22" dur="500"/>
                                        <p:tgtEl>
                                          <p:spTgt spid="27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692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8"/>
          <p:cNvSpPr txBox="1"/>
          <p:nvPr/>
        </p:nvSpPr>
        <p:spPr>
          <a:xfrm>
            <a:off x="1085249" y="243658"/>
            <a:ext cx="980092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002060"/>
                </a:solidFill>
                <a:latin typeface="Arial Rounded"/>
                <a:ea typeface="Arial Rounded"/>
                <a:cs typeface="Arial Rounded"/>
                <a:sym typeface="Arial Rounded"/>
              </a:rPr>
              <a:t>Basic Structure of a Bootstrap Grid</a:t>
            </a:r>
            <a:endParaRPr sz="4400" b="1" dirty="0">
              <a:solidFill>
                <a:srgbClr val="002060"/>
              </a:solidFill>
              <a:latin typeface="Arial Rounded"/>
              <a:ea typeface="Arial Rounded"/>
              <a:cs typeface="Arial Rounded"/>
              <a:sym typeface="Arial Rounded"/>
            </a:endParaRPr>
          </a:p>
        </p:txBody>
      </p:sp>
      <p:pic>
        <p:nvPicPr>
          <p:cNvPr id="269" name="Google Shape;269;p18"/>
          <p:cNvPicPr preferRelativeResize="0"/>
          <p:nvPr/>
        </p:nvPicPr>
        <p:blipFill rotWithShape="1">
          <a:blip r:embed="rId5"/>
          <a:srcRect/>
          <a:stretch>
            <a:fillRect/>
          </a:stretch>
        </p:blipFill>
        <p:spPr>
          <a:xfrm>
            <a:off x="667752" y="6108424"/>
            <a:ext cx="1295801" cy="423119"/>
          </a:xfrm>
          <a:prstGeom prst="rect">
            <a:avLst/>
          </a:prstGeom>
          <a:noFill/>
          <a:ln>
            <a:noFill/>
          </a:ln>
        </p:spPr>
      </p:pic>
      <p:pic>
        <p:nvPicPr>
          <p:cNvPr id="270" name="Google Shape;270;p18"/>
          <p:cNvPicPr preferRelativeResize="0"/>
          <p:nvPr/>
        </p:nvPicPr>
        <p:blipFill rotWithShape="1">
          <a:blip r:embed="rId6"/>
          <a:srcRect l="7935" t="7158" r="7902" b="8210"/>
          <a:stretch>
            <a:fillRect/>
          </a:stretch>
        </p:blipFill>
        <p:spPr>
          <a:xfrm>
            <a:off x="1828801" y="1513669"/>
            <a:ext cx="7082838" cy="4627250"/>
          </a:xfrm>
          <a:prstGeom prst="rect">
            <a:avLst/>
          </a:prstGeom>
          <a:noFill/>
          <a:ln>
            <a:noFill/>
          </a:ln>
        </p:spPr>
      </p:pic>
      <p:sp>
        <p:nvSpPr>
          <p:cNvPr id="271" name="Google Shape;271;p18"/>
          <p:cNvSpPr txBox="1"/>
          <p:nvPr/>
        </p:nvSpPr>
        <p:spPr>
          <a:xfrm>
            <a:off x="3741819" y="1869760"/>
            <a:ext cx="4478155"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&lt;div class="container"&gt;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 class="row"&gt;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 class="col-*-*"&gt;&lt;/div&gt;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 class="col-*-*"&gt;&lt;/div&gt;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 class="row"&gt;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 class="col-*-*"&gt;&lt;/div&gt;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 class="col-*-*"&gt;&lt;/div&gt;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 class="col-*-*"&gt;&lt;/div&gt;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 class="row"&gt;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  &lt;/div&gt;</a:t>
            </a:r>
            <a:endParaRPr sz="1800" dirty="0">
              <a:solidFill>
                <a:schemeClr val="lt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lt1"/>
              </a:buClr>
              <a:buSzPts val="1800"/>
              <a:buFont typeface="Tahoma" panose="020B0604030504040204"/>
              <a:buNone/>
            </a:pPr>
            <a:r>
              <a:rPr lang="en-US" sz="1800" dirty="0">
                <a:solidFill>
                  <a:schemeClr val="lt1"/>
                </a:solidFill>
                <a:latin typeface="Tahoma" panose="020B0604030504040204"/>
                <a:ea typeface="Tahoma" panose="020B0604030504040204"/>
                <a:cs typeface="Tahoma" panose="020B0604030504040204"/>
                <a:sym typeface="Tahoma" panose="020B0604030504040204"/>
              </a:rPr>
              <a:t>&lt;/div&gt;</a:t>
            </a:r>
            <a:endParaRPr sz="1800" dirty="0">
              <a:solidFill>
                <a:schemeClr val="lt1"/>
              </a:solidFill>
              <a:latin typeface="Tahoma" panose="020B0604030504040204"/>
              <a:ea typeface="Tahoma" panose="020B0604030504040204"/>
              <a:cs typeface="Tahoma" panose="020B0604030504040204"/>
              <a:sym typeface="Tahoma" panose="020B0604030504040204"/>
            </a:endParaRPr>
          </a:p>
        </p:txBody>
      </p:sp>
      <p:pic>
        <p:nvPicPr>
          <p:cNvPr id="272" name="Google Shape;272;p18"/>
          <p:cNvPicPr preferRelativeResize="0"/>
          <p:nvPr/>
        </p:nvPicPr>
        <p:blipFill rotWithShape="1">
          <a:blip r:embed="rId7"/>
          <a:srcRect l="19089" t="21744" r="19225" b="14946"/>
          <a:stretch>
            <a:fillRect/>
          </a:stretch>
        </p:blipFill>
        <p:spPr>
          <a:xfrm>
            <a:off x="9153625" y="3854917"/>
            <a:ext cx="2926080" cy="3003083"/>
          </a:xfrm>
          <a:prstGeom prst="rect">
            <a:avLst/>
          </a:prstGeom>
          <a:noFill/>
          <a:ln>
            <a:noFill/>
          </a:ln>
        </p:spPr>
      </p:pic>
      <p:pic>
        <p:nvPicPr>
          <p:cNvPr id="2" name="This is the example Basic 1">
            <a:hlinkClick r:id="" action="ppaction://media"/>
            <a:extLst>
              <a:ext uri="{FF2B5EF4-FFF2-40B4-BE49-F238E27FC236}">
                <a16:creationId xmlns:a16="http://schemas.microsoft.com/office/drawing/2014/main" id="{A699C6E1-16FF-B2EE-D14C-376DAFF1DD7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68"/>
                                        </p:tgtEl>
                                        <p:attrNameLst>
                                          <p:attrName>style.visibility</p:attrName>
                                        </p:attrNameLst>
                                      </p:cBhvr>
                                      <p:to>
                                        <p:strVal val="visible"/>
                                      </p:to>
                                    </p:set>
                                    <p:animEffect transition="in" filter="fade">
                                      <p:cBhvr>
                                        <p:cTn id="9" dur="750"/>
                                        <p:tgtEl>
                                          <p:spTgt spid="268"/>
                                        </p:tgtEl>
                                      </p:cBhvr>
                                    </p:animEffect>
                                  </p:childTnLst>
                                </p:cTn>
                              </p:par>
                              <p:par>
                                <p:cTn id="10" presetID="2" presetClass="entr" presetSubtype="4" fill="hold" nodeType="withEffect">
                                  <p:stCondLst>
                                    <p:cond delay="0"/>
                                  </p:stCondLst>
                                  <p:childTnLst>
                                    <p:set>
                                      <p:cBhvr>
                                        <p:cTn id="11" dur="1" fill="hold">
                                          <p:stCondLst>
                                            <p:cond delay="0"/>
                                          </p:stCondLst>
                                        </p:cTn>
                                        <p:tgtEl>
                                          <p:spTgt spid="272"/>
                                        </p:tgtEl>
                                        <p:attrNameLst>
                                          <p:attrName>style.visibility</p:attrName>
                                        </p:attrNameLst>
                                      </p:cBhvr>
                                      <p:to>
                                        <p:strVal val="visible"/>
                                      </p:to>
                                    </p:set>
                                    <p:anim calcmode="lin" valueType="num">
                                      <p:cBhvr additive="base">
                                        <p:cTn id="12" dur="500"/>
                                        <p:tgtEl>
                                          <p:spTgt spid="272"/>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0"/>
                                        </p:tgtEl>
                                        <p:attrNameLst>
                                          <p:attrName>style.visibility</p:attrName>
                                        </p:attrNameLst>
                                      </p:cBhvr>
                                      <p:to>
                                        <p:strVal val="visible"/>
                                      </p:to>
                                    </p:set>
                                    <p:anim calcmode="lin" valueType="num">
                                      <p:cBhvr additive="base">
                                        <p:cTn id="15" dur="500"/>
                                        <p:tgtEl>
                                          <p:spTgt spid="27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271"/>
                                        </p:tgtEl>
                                        <p:attrNameLst>
                                          <p:attrName>style.visibility</p:attrName>
                                        </p:attrNameLst>
                                      </p:cBhvr>
                                      <p:to>
                                        <p:strVal val="visible"/>
                                      </p:to>
                                    </p:set>
                                    <p:animEffect transition="in" filter="fade">
                                      <p:cBhvr>
                                        <p:cTn id="18"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5"/>
          <a:stretch>
            <a:fillRect/>
          </a:stretch>
        </p:blipFill>
        <p:spPr>
          <a:xfrm>
            <a:off x="2924175" y="586740"/>
            <a:ext cx="5751195" cy="5633085"/>
          </a:xfrm>
          <a:prstGeom prst="rect">
            <a:avLst/>
          </a:prstGeom>
          <a:noFill/>
          <a:ln w="9525">
            <a:noFill/>
          </a:ln>
        </p:spPr>
      </p:pic>
      <p:pic>
        <p:nvPicPr>
          <p:cNvPr id="2" name="Thank you 1">
            <a:hlinkClick r:id="" action="ppaction://media"/>
            <a:extLst>
              <a:ext uri="{FF2B5EF4-FFF2-40B4-BE49-F238E27FC236}">
                <a16:creationId xmlns:a16="http://schemas.microsoft.com/office/drawing/2014/main" id="{167EE42E-7C9B-398C-BB33-5DD3BC7A15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1"/>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198" name="Google Shape;198;p11"/>
          <p:cNvSpPr txBox="1"/>
          <p:nvPr/>
        </p:nvSpPr>
        <p:spPr>
          <a:xfrm>
            <a:off x="2993457" y="259882"/>
            <a:ext cx="676656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002060"/>
                </a:solidFill>
                <a:latin typeface="Arial Rounded"/>
                <a:ea typeface="Arial Rounded"/>
                <a:cs typeface="Arial Rounded"/>
                <a:sym typeface="Arial Rounded"/>
              </a:rPr>
              <a:t>Bootstrap Grid system</a:t>
            </a:r>
            <a:endParaRPr sz="4400" b="1" dirty="0">
              <a:solidFill>
                <a:srgbClr val="002060"/>
              </a:solidFill>
              <a:latin typeface="Arial Rounded"/>
              <a:ea typeface="Arial Rounded"/>
              <a:cs typeface="Arial Rounded"/>
              <a:sym typeface="Arial Rounded"/>
            </a:endParaRPr>
          </a:p>
        </p:txBody>
      </p:sp>
      <p:sp>
        <p:nvSpPr>
          <p:cNvPr id="199" name="Google Shape;199;p11"/>
          <p:cNvSpPr txBox="1"/>
          <p:nvPr/>
        </p:nvSpPr>
        <p:spPr>
          <a:xfrm>
            <a:off x="1200150" y="1412875"/>
            <a:ext cx="9440545" cy="164211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Font typeface="Wingdings" panose="05000000000000000000" charset="0"/>
              <a:buChar char="o"/>
            </a:pPr>
            <a:r>
              <a:rPr lang="en-US" sz="2400" dirty="0">
                <a:solidFill>
                  <a:srgbClr val="0070C0"/>
                </a:solidFill>
                <a:latin typeface="Tahoma" panose="020B0604030504040204"/>
                <a:ea typeface="Tahoma" panose="020B0604030504040204"/>
                <a:cs typeface="Tahoma" panose="020B0604030504040204"/>
                <a:sym typeface="Tahoma" panose="020B0604030504040204"/>
              </a:rPr>
              <a:t> The Bootstrap grid system is a powerful and responsive layout system that helps you create flexible and responsive web page layouts.</a:t>
            </a:r>
            <a:endParaRPr sz="2400" dirty="0">
              <a:solidFill>
                <a:srgbClr val="0070C0"/>
              </a:solidFill>
              <a:latin typeface="Tahoma" panose="020B0604030504040204"/>
              <a:ea typeface="Tahoma" panose="020B0604030504040204"/>
              <a:cs typeface="Tahoma" panose="020B0604030504040204"/>
              <a:sym typeface="Tahoma" panose="020B0604030504040204"/>
            </a:endParaRPr>
          </a:p>
        </p:txBody>
      </p:sp>
      <p:sp>
        <p:nvSpPr>
          <p:cNvPr id="2" name="Google Shape;199;p11"/>
          <p:cNvSpPr txBox="1"/>
          <p:nvPr/>
        </p:nvSpPr>
        <p:spPr>
          <a:xfrm>
            <a:off x="1200150" y="3438525"/>
            <a:ext cx="8305165" cy="14973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Font typeface="Wingdings" panose="05000000000000000000" charset="0"/>
              <a:buChar char="q"/>
            </a:pPr>
            <a:r>
              <a:rPr lang="en-US" sz="2400" dirty="0">
                <a:solidFill>
                  <a:srgbClr val="0070C0"/>
                </a:solidFill>
                <a:latin typeface="Tahoma" panose="020B0604030504040204"/>
                <a:ea typeface="Tahoma" panose="020B0604030504040204"/>
                <a:cs typeface="Tahoma" panose="020B0604030504040204"/>
                <a:sym typeface="Tahoma" panose="020B0604030504040204"/>
              </a:rPr>
              <a:t> </a:t>
            </a:r>
            <a:r>
              <a:rPr sz="2400" dirty="0">
                <a:solidFill>
                  <a:srgbClr val="0070C0"/>
                </a:solidFill>
                <a:latin typeface="Tahoma" panose="020B0604030504040204"/>
                <a:ea typeface="Tahoma" panose="020B0604030504040204"/>
                <a:cs typeface="Tahoma" panose="020B0604030504040204"/>
                <a:sym typeface="Tahoma" panose="020B0604030504040204"/>
              </a:rPr>
              <a:t>Bootstrap’s grid system uses a series of containers, rows, and columns to layout and align content.</a:t>
            </a:r>
          </a:p>
        </p:txBody>
      </p:sp>
      <p:sp>
        <p:nvSpPr>
          <p:cNvPr id="3" name="Google Shape;199;p11"/>
          <p:cNvSpPr txBox="1"/>
          <p:nvPr/>
        </p:nvSpPr>
        <p:spPr>
          <a:xfrm>
            <a:off x="864870" y="4971415"/>
            <a:ext cx="10111105" cy="1315085"/>
          </a:xfrm>
          <a:prstGeom prst="rect">
            <a:avLst/>
          </a:prstGeom>
          <a:noFill/>
          <a:ln>
            <a:noFill/>
          </a:ln>
        </p:spPr>
        <p:txBody>
          <a:bodyPr spcFirstLastPara="1" wrap="square" lIns="91425" tIns="45700" rIns="91425" bIns="45700" anchor="t" anchorCtr="0">
            <a:noAutofit/>
          </a:bodyPr>
          <a:lstStyle/>
          <a:p>
            <a:pPr marL="800100" marR="0" lvl="1" indent="-342900" algn="l" rtl="0">
              <a:lnSpc>
                <a:spcPct val="150000"/>
              </a:lnSpc>
              <a:spcBef>
                <a:spcPts val="0"/>
              </a:spcBef>
              <a:spcAft>
                <a:spcPts val="0"/>
              </a:spcAft>
              <a:buFont typeface="Wingdings" panose="05000000000000000000" charset="0"/>
              <a:buChar char="q"/>
            </a:pPr>
            <a:r>
              <a:rPr sz="2400" dirty="0">
                <a:solidFill>
                  <a:srgbClr val="0070C0"/>
                </a:solidFill>
                <a:latin typeface="Tahoma" panose="020B0604030504040204"/>
                <a:ea typeface="Tahoma" panose="020B0604030504040204"/>
                <a:cs typeface="Tahoma" panose="020B0604030504040204"/>
                <a:sym typeface="Tahoma" panose="020B0604030504040204"/>
              </a:rPr>
              <a:t>It’s built with flexbox and is fully responsive.</a:t>
            </a:r>
          </a:p>
        </p:txBody>
      </p:sp>
      <p:pic>
        <p:nvPicPr>
          <p:cNvPr id="4" name="Bootstrap Grid System Th 1">
            <a:hlinkClick r:id="" action="ppaction://media"/>
            <a:extLst>
              <a:ext uri="{FF2B5EF4-FFF2-40B4-BE49-F238E27FC236}">
                <a16:creationId xmlns:a16="http://schemas.microsoft.com/office/drawing/2014/main" id="{0935F39F-6122-720E-2825-45206C2E5D13}"/>
              </a:ext>
            </a:extLst>
          </p:cNvPr>
          <p:cNvPicPr>
            <a:picLocks noChangeAspect="1"/>
          </p:cNvPicPr>
          <p:nvPr>
            <a:audioFile r:link="rId1"/>
            <p:extLst>
              <p:ext uri="{DAA4B4D4-6D71-4841-9C94-3DE7FCFB9230}">
                <p14:media xmlns:p14="http://schemas.microsoft.com/office/powerpoint/2010/main" r:embed="rId2">
                  <p14:trim end="431.0068"/>
                </p14:media>
              </p:ext>
            </p:extLst>
          </p:nvPr>
        </p:nvPicPr>
        <p:blipFill>
          <a:blip r:embed="rId6"/>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76" fill="hold"/>
                                        <p:tgtEl>
                                          <p:spTgt spid="4"/>
                                        </p:tgtEl>
                                      </p:cBhvr>
                                    </p:cmd>
                                  </p:childTnLst>
                                </p:cTn>
                              </p:par>
                              <p:par>
                                <p:cTn id="7" presetID="42" presetClass="entr" presetSubtype="0" fill="hold" grpId="0" nodeType="withEffect">
                                  <p:stCondLst>
                                    <p:cond delay="0"/>
                                  </p:stCondLst>
                                  <p:childTnLst>
                                    <p:set>
                                      <p:cBhvr>
                                        <p:cTn id="8" dur="1" fill="hold">
                                          <p:stCondLst>
                                            <p:cond delay="0"/>
                                          </p:stCondLst>
                                        </p:cTn>
                                        <p:tgtEl>
                                          <p:spTgt spid="198"/>
                                        </p:tgtEl>
                                        <p:attrNameLst>
                                          <p:attrName>style.visibility</p:attrName>
                                        </p:attrNameLst>
                                      </p:cBhvr>
                                      <p:to>
                                        <p:strVal val="visible"/>
                                      </p:to>
                                    </p:set>
                                    <p:animEffect transition="in" filter="fade">
                                      <p:cBhvr>
                                        <p:cTn id="9" dur="1000"/>
                                        <p:tgtEl>
                                          <p:spTgt spid="198"/>
                                        </p:tgtEl>
                                      </p:cBhvr>
                                    </p:animEffect>
                                    <p:anim calcmode="lin" valueType="num">
                                      <p:cBhvr>
                                        <p:cTn id="10" dur="1000" fill="hold"/>
                                        <p:tgtEl>
                                          <p:spTgt spid="198"/>
                                        </p:tgtEl>
                                        <p:attrNameLst>
                                          <p:attrName>ppt_x</p:attrName>
                                        </p:attrNameLst>
                                      </p:cBhvr>
                                      <p:tavLst>
                                        <p:tav tm="0">
                                          <p:val>
                                            <p:strVal val="#ppt_x"/>
                                          </p:val>
                                        </p:tav>
                                        <p:tav tm="100000">
                                          <p:val>
                                            <p:strVal val="#ppt_x"/>
                                          </p:val>
                                        </p:tav>
                                      </p:tavLst>
                                    </p:anim>
                                    <p:anim calcmode="lin" valueType="num">
                                      <p:cBhvr>
                                        <p:cTn id="11" dur="1000" fill="hold"/>
                                        <p:tgtEl>
                                          <p:spTgt spid="198"/>
                                        </p:tgtEl>
                                        <p:attrNameLst>
                                          <p:attrName>ppt_y</p:attrName>
                                        </p:attrNameLst>
                                      </p:cBhvr>
                                      <p:tavLst>
                                        <p:tav tm="0">
                                          <p:val>
                                            <p:strVal val="#ppt_y+.1"/>
                                          </p:val>
                                        </p:tav>
                                        <p:tav tm="100000">
                                          <p:val>
                                            <p:strVal val="#ppt_y"/>
                                          </p:val>
                                        </p:tav>
                                      </p:tavLst>
                                    </p:anim>
                                  </p:childTnLst>
                                </p:cTn>
                              </p:par>
                              <p:par>
                                <p:cTn id="12" presetID="10" presetClass="entr" presetSubtype="0" fill="hold" grpId="0" nodeType="withEffect">
                                  <p:stCondLst>
                                    <p:cond delay="1750"/>
                                  </p:stCondLst>
                                  <p:childTnLst>
                                    <p:set>
                                      <p:cBhvr>
                                        <p:cTn id="13" dur="1" fill="hold">
                                          <p:stCondLst>
                                            <p:cond delay="0"/>
                                          </p:stCondLst>
                                        </p:cTn>
                                        <p:tgtEl>
                                          <p:spTgt spid="199"/>
                                        </p:tgtEl>
                                        <p:attrNameLst>
                                          <p:attrName>style.visibility</p:attrName>
                                        </p:attrNameLst>
                                      </p:cBhvr>
                                      <p:to>
                                        <p:strVal val="visible"/>
                                      </p:to>
                                    </p:set>
                                    <p:animEffect transition="in" filter="fade">
                                      <p:cBhvr>
                                        <p:cTn id="14" dur="500"/>
                                        <p:tgtEl>
                                          <p:spTgt spid="199"/>
                                        </p:tgtEl>
                                      </p:cBhvr>
                                    </p:animEffect>
                                  </p:childTnLst>
                                </p:cTn>
                              </p:par>
                              <p:par>
                                <p:cTn id="15" presetID="10" presetClass="entr" presetSubtype="0" fill="hold" grpId="0" nodeType="withEffect">
                                  <p:stCondLst>
                                    <p:cond delay="1003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1755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198" grpId="0"/>
      <p:bldP spid="199" grpId="0"/>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2"/>
          <p:cNvPicPr preferRelativeResize="0"/>
          <p:nvPr/>
        </p:nvPicPr>
        <p:blipFill rotWithShape="1">
          <a:blip r:embed="rId5"/>
          <a:srcRect/>
          <a:stretch>
            <a:fillRect/>
          </a:stretch>
        </p:blipFill>
        <p:spPr>
          <a:xfrm>
            <a:off x="667752" y="6108424"/>
            <a:ext cx="1295801" cy="423119"/>
          </a:xfrm>
          <a:prstGeom prst="rect">
            <a:avLst/>
          </a:prstGeom>
          <a:noFill/>
          <a:ln>
            <a:noFill/>
          </a:ln>
        </p:spPr>
      </p:pic>
      <p:pic>
        <p:nvPicPr>
          <p:cNvPr id="2" name="Picture 1" descr="grid"/>
          <p:cNvPicPr>
            <a:picLocks noChangeAspect="1"/>
          </p:cNvPicPr>
          <p:nvPr/>
        </p:nvPicPr>
        <p:blipFill>
          <a:blip r:embed="rId6"/>
          <a:stretch>
            <a:fillRect/>
          </a:stretch>
        </p:blipFill>
        <p:spPr>
          <a:xfrm>
            <a:off x="509905" y="2063115"/>
            <a:ext cx="5367020" cy="3331210"/>
          </a:xfrm>
          <a:prstGeom prst="rect">
            <a:avLst/>
          </a:prstGeom>
        </p:spPr>
      </p:pic>
      <p:sp>
        <p:nvSpPr>
          <p:cNvPr id="3" name="Rounded Rectangle 2"/>
          <p:cNvSpPr/>
          <p:nvPr/>
        </p:nvSpPr>
        <p:spPr>
          <a:xfrm>
            <a:off x="6491605" y="1092835"/>
            <a:ext cx="5238750" cy="97155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l" rtl="0">
              <a:lnSpc>
                <a:spcPct val="150000"/>
              </a:lnSpc>
              <a:spcBef>
                <a:spcPts val="0"/>
              </a:spcBef>
              <a:spcAft>
                <a:spcPts val="0"/>
              </a:spcAft>
              <a:buClr>
                <a:srgbClr val="002060"/>
              </a:buClr>
              <a:buSzPts val="1800"/>
              <a:buFont typeface="Arial" panose="020B0604020202020204"/>
              <a:buNone/>
            </a:pPr>
            <a:r>
              <a:rPr lang="en-US" sz="1800" dirty="0">
                <a:solidFill>
                  <a:srgbClr val="002060"/>
                </a:solidFill>
                <a:latin typeface="Tahoma" panose="020B0604030504040204"/>
                <a:ea typeface="Tahoma" panose="020B0604030504040204"/>
                <a:cs typeface="Tahoma" panose="020B0604030504040204"/>
                <a:sym typeface="Tahoma" panose="020B0604030504040204"/>
              </a:rPr>
              <a:t>The grid system is based on a 12-column layout.</a:t>
            </a:r>
          </a:p>
        </p:txBody>
      </p:sp>
      <p:sp>
        <p:nvSpPr>
          <p:cNvPr id="4" name="Rounded Rectangle 3"/>
          <p:cNvSpPr/>
          <p:nvPr/>
        </p:nvSpPr>
        <p:spPr>
          <a:xfrm>
            <a:off x="6485255" y="2353310"/>
            <a:ext cx="5245100" cy="107569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l" rtl="0">
              <a:lnSpc>
                <a:spcPct val="150000"/>
              </a:lnSpc>
              <a:spcBef>
                <a:spcPts val="0"/>
              </a:spcBef>
              <a:spcAft>
                <a:spcPts val="0"/>
              </a:spcAft>
              <a:buClr>
                <a:srgbClr val="002060"/>
              </a:buClr>
              <a:buSzPts val="1800"/>
              <a:buFont typeface="Arial" panose="020B0604020202020204"/>
              <a:buNone/>
            </a:pPr>
            <a:r>
              <a:rPr lang="en-US" sz="1800" dirty="0">
                <a:solidFill>
                  <a:srgbClr val="002060"/>
                </a:solidFill>
                <a:latin typeface="Tahoma" panose="020B0604030504040204"/>
                <a:ea typeface="Tahoma" panose="020B0604030504040204"/>
                <a:cs typeface="Tahoma" panose="020B0604030504040204"/>
                <a:sym typeface="Tahoma" panose="020B0604030504040204"/>
              </a:rPr>
              <a:t>A row is the container for columns.</a:t>
            </a:r>
          </a:p>
        </p:txBody>
      </p:sp>
      <p:sp>
        <p:nvSpPr>
          <p:cNvPr id="5" name="Rounded Rectangle 4"/>
          <p:cNvSpPr/>
          <p:nvPr/>
        </p:nvSpPr>
        <p:spPr>
          <a:xfrm>
            <a:off x="6485255" y="3718560"/>
            <a:ext cx="5245100" cy="141541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l" rtl="0">
              <a:lnSpc>
                <a:spcPct val="150000"/>
              </a:lnSpc>
              <a:spcBef>
                <a:spcPts val="0"/>
              </a:spcBef>
              <a:spcAft>
                <a:spcPts val="0"/>
              </a:spcAft>
              <a:buClr>
                <a:srgbClr val="002060"/>
              </a:buClr>
              <a:buSzPts val="1800"/>
              <a:buFont typeface="Arial" panose="020B0604020202020204"/>
              <a:buNone/>
            </a:pPr>
            <a:r>
              <a:rPr lang="en-US" sz="1800" dirty="0">
                <a:solidFill>
                  <a:srgbClr val="002060"/>
                </a:solidFill>
                <a:latin typeface="Tahoma" panose="020B0604030504040204"/>
                <a:ea typeface="Tahoma" panose="020B0604030504040204"/>
                <a:cs typeface="Tahoma" panose="020B0604030504040204"/>
                <a:sym typeface="Tahoma" panose="020B0604030504040204"/>
              </a:rPr>
              <a:t>Columns are defined using the .col-* classes, where * represents the number of columns the element should span.</a:t>
            </a:r>
          </a:p>
        </p:txBody>
      </p:sp>
      <p:sp>
        <p:nvSpPr>
          <p:cNvPr id="198" name="Google Shape;198;p11"/>
          <p:cNvSpPr txBox="1"/>
          <p:nvPr/>
        </p:nvSpPr>
        <p:spPr>
          <a:xfrm>
            <a:off x="2993457" y="145582"/>
            <a:ext cx="6766560"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Grid Structure</a:t>
            </a:r>
            <a:endParaRPr sz="4400" b="1" dirty="0">
              <a:solidFill>
                <a:srgbClr val="002060"/>
              </a:solidFill>
              <a:latin typeface="Arial Rounded"/>
              <a:ea typeface="Arial Rounded"/>
              <a:cs typeface="Arial Rounded"/>
              <a:sym typeface="Arial Rounded"/>
            </a:endParaRPr>
          </a:p>
        </p:txBody>
      </p:sp>
      <p:sp>
        <p:nvSpPr>
          <p:cNvPr id="6" name="Rounded Rectangle 5"/>
          <p:cNvSpPr/>
          <p:nvPr/>
        </p:nvSpPr>
        <p:spPr>
          <a:xfrm>
            <a:off x="6485255" y="5394325"/>
            <a:ext cx="5245100" cy="118046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l" rtl="0">
              <a:lnSpc>
                <a:spcPct val="150000"/>
              </a:lnSpc>
              <a:spcBef>
                <a:spcPts val="0"/>
              </a:spcBef>
              <a:spcAft>
                <a:spcPts val="0"/>
              </a:spcAft>
              <a:buClr>
                <a:srgbClr val="002060"/>
              </a:buClr>
              <a:buSzPts val="1800"/>
              <a:buFont typeface="Arial" panose="020B0604020202020204"/>
              <a:buNone/>
            </a:pPr>
            <a:r>
              <a:rPr lang="en-US" sz="1800" dirty="0">
                <a:solidFill>
                  <a:srgbClr val="002060"/>
                </a:solidFill>
                <a:latin typeface="Tahoma" panose="020B0604030504040204"/>
                <a:ea typeface="Tahoma" panose="020B0604030504040204"/>
                <a:cs typeface="Tahoma" panose="020B0604030504040204"/>
                <a:sym typeface="Tahoma" panose="020B0604030504040204"/>
              </a:rPr>
              <a:t>Columns within a row should always add up to 12 or less to maintain a proper layout.</a:t>
            </a:r>
          </a:p>
        </p:txBody>
      </p:sp>
      <p:pic>
        <p:nvPicPr>
          <p:cNvPr id="7" name="Grid Structure The grid 1">
            <a:hlinkClick r:id="" action="ppaction://media"/>
            <a:extLst>
              <a:ext uri="{FF2B5EF4-FFF2-40B4-BE49-F238E27FC236}">
                <a16:creationId xmlns:a16="http://schemas.microsoft.com/office/drawing/2014/main" id="{D666328D-8789-0F31-A554-2639750455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69" fill="hold"/>
                                        <p:tgtEl>
                                          <p:spTgt spid="7"/>
                                        </p:tgtEl>
                                      </p:cBhvr>
                                    </p:cmd>
                                  </p:childTnLst>
                                </p:cTn>
                              </p:par>
                              <p:par>
                                <p:cTn id="7" presetID="42" presetClass="entr" presetSubtype="0" fill="hold" grpId="0" nodeType="withEffect">
                                  <p:stCondLst>
                                    <p:cond delay="0"/>
                                  </p:stCondLst>
                                  <p:childTnLst>
                                    <p:set>
                                      <p:cBhvr>
                                        <p:cTn id="8" dur="1" fill="hold">
                                          <p:stCondLst>
                                            <p:cond delay="0"/>
                                          </p:stCondLst>
                                        </p:cTn>
                                        <p:tgtEl>
                                          <p:spTgt spid="198"/>
                                        </p:tgtEl>
                                        <p:attrNameLst>
                                          <p:attrName>style.visibility</p:attrName>
                                        </p:attrNameLst>
                                      </p:cBhvr>
                                      <p:to>
                                        <p:strVal val="visible"/>
                                      </p:to>
                                    </p:set>
                                    <p:animEffect transition="in" filter="fade">
                                      <p:cBhvr>
                                        <p:cTn id="9" dur="1000"/>
                                        <p:tgtEl>
                                          <p:spTgt spid="198"/>
                                        </p:tgtEl>
                                      </p:cBhvr>
                                    </p:animEffect>
                                    <p:anim calcmode="lin" valueType="num">
                                      <p:cBhvr>
                                        <p:cTn id="10" dur="1000" fill="hold"/>
                                        <p:tgtEl>
                                          <p:spTgt spid="198"/>
                                        </p:tgtEl>
                                        <p:attrNameLst>
                                          <p:attrName>ppt_x</p:attrName>
                                        </p:attrNameLst>
                                      </p:cBhvr>
                                      <p:tavLst>
                                        <p:tav tm="0">
                                          <p:val>
                                            <p:strVal val="#ppt_x"/>
                                          </p:val>
                                        </p:tav>
                                        <p:tav tm="100000">
                                          <p:val>
                                            <p:strVal val="#ppt_x"/>
                                          </p:val>
                                        </p:tav>
                                      </p:tavLst>
                                    </p:anim>
                                    <p:anim calcmode="lin" valueType="num">
                                      <p:cBhvr>
                                        <p:cTn id="11" dur="1000" fill="hold"/>
                                        <p:tgtEl>
                                          <p:spTgt spid="198"/>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entr" presetSubtype="0" fill="hold" grpId="0" nodeType="withEffect">
                                  <p:stCondLst>
                                    <p:cond delay="13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454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699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473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5" fill="hold" display="0">
                  <p:stCondLst>
                    <p:cond delay="indefinite"/>
                  </p:stCondLst>
                  <p:endCondLst>
                    <p:cond evt="onStopAudio" delay="0">
                      <p:tgtEl>
                        <p:sldTgt/>
                      </p:tgtEl>
                    </p:cond>
                  </p:endCondLst>
                </p:cTn>
                <p:tgtEl>
                  <p:spTgt spid="7"/>
                </p:tgtEl>
              </p:cMediaNode>
            </p:audio>
          </p:childTnLst>
        </p:cTn>
      </p:par>
    </p:tnLst>
    <p:bldLst>
      <p:bldP spid="3" grpId="0" animBg="1"/>
      <p:bldP spid="4" grpId="0" animBg="1"/>
      <p:bldP spid="5" grpId="0" animBg="1"/>
      <p:bldP spid="198"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13"/>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214" name="Google Shape;214;p13"/>
          <p:cNvSpPr txBox="1"/>
          <p:nvPr/>
        </p:nvSpPr>
        <p:spPr>
          <a:xfrm>
            <a:off x="4235116" y="250257"/>
            <a:ext cx="4466122" cy="769441"/>
          </a:xfrm>
          <a:prstGeom prst="rect">
            <a:avLst/>
          </a:prstGeom>
          <a:noFill/>
          <a:ln>
            <a:noFill/>
          </a:ln>
        </p:spPr>
        <p:txBody>
          <a:bodyPr spcFirstLastPara="1" wrap="square" lIns="91425" tIns="45700" rIns="91425" bIns="45700" anchor="t" anchorCtr="0">
            <a:spAutoFit/>
          </a:bodyPr>
          <a:lstStyle/>
          <a:p>
            <a:pPr marL="0" indent="0">
              <a:buNone/>
            </a:pPr>
            <a:r>
              <a:rPr lang="en-US" sz="4400" b="1" dirty="0">
                <a:solidFill>
                  <a:srgbClr val="002060"/>
                </a:solidFill>
                <a:latin typeface="Arial Rounded"/>
                <a:ea typeface="Arial Rounded"/>
                <a:cs typeface="Arial Rounded"/>
                <a:sym typeface="Arial Rounded"/>
              </a:rPr>
              <a:t>Grid classes</a:t>
            </a:r>
            <a:endParaRPr sz="4400" b="1" dirty="0">
              <a:solidFill>
                <a:srgbClr val="002060"/>
              </a:solidFill>
              <a:latin typeface="Arial Rounded"/>
              <a:ea typeface="Arial Rounded"/>
              <a:cs typeface="Arial Rounded"/>
              <a:sym typeface="Arial Rounded"/>
            </a:endParaRPr>
          </a:p>
        </p:txBody>
      </p:sp>
      <p:sp>
        <p:nvSpPr>
          <p:cNvPr id="5" name="Rounded Rectangle 4"/>
          <p:cNvSpPr/>
          <p:nvPr/>
        </p:nvSpPr>
        <p:spPr>
          <a:xfrm>
            <a:off x="1148080" y="1422400"/>
            <a:ext cx="7048500" cy="81915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457200" algn="l"/>
            <a:r>
              <a:rPr lang="en-US" sz="1800" dirty="0">
                <a:solidFill>
                  <a:srgbClr val="0070C0"/>
                </a:solidFill>
                <a:latin typeface="Tahoma" panose="020B0604030504040204"/>
                <a:ea typeface="Tahoma" panose="020B0604030504040204"/>
                <a:cs typeface="Tahoma" panose="020B0604030504040204"/>
                <a:sym typeface="Tahoma" panose="020B0604030504040204"/>
              </a:rPr>
              <a:t>. </a:t>
            </a:r>
            <a:r>
              <a:rPr lang="en-US" sz="1800" dirty="0" err="1">
                <a:solidFill>
                  <a:srgbClr val="0070C0"/>
                </a:solidFill>
                <a:latin typeface="Tahoma" panose="020B0604030504040204"/>
                <a:ea typeface="Tahoma" panose="020B0604030504040204"/>
                <a:cs typeface="Tahoma" panose="020B0604030504040204"/>
                <a:sym typeface="Tahoma" panose="020B0604030504040204"/>
              </a:rPr>
              <a:t>xs</a:t>
            </a:r>
            <a:r>
              <a:rPr lang="en-US" sz="1800" dirty="0">
                <a:solidFill>
                  <a:srgbClr val="0070C0"/>
                </a:solidFill>
                <a:latin typeface="Tahoma" panose="020B0604030504040204"/>
                <a:ea typeface="Tahoma" panose="020B0604030504040204"/>
                <a:cs typeface="Tahoma" panose="020B0604030504040204"/>
                <a:sym typeface="Tahoma" panose="020B0604030504040204"/>
              </a:rPr>
              <a:t> (for phones - screens less than 768px wide)</a:t>
            </a:r>
          </a:p>
        </p:txBody>
      </p:sp>
      <p:sp>
        <p:nvSpPr>
          <p:cNvPr id="2" name="Rounded Rectangle 1"/>
          <p:cNvSpPr/>
          <p:nvPr/>
        </p:nvSpPr>
        <p:spPr>
          <a:xfrm>
            <a:off x="1148080" y="4987290"/>
            <a:ext cx="7048500" cy="81915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457200" marR="0" lvl="1" indent="0" algn="l" rtl="0">
              <a:lnSpc>
                <a:spcPct val="150000"/>
              </a:lnSpc>
              <a:spcBef>
                <a:spcPts val="0"/>
              </a:spcBef>
              <a:spcAft>
                <a:spcPts val="0"/>
              </a:spcAft>
              <a:buClr>
                <a:srgbClr val="0070C0"/>
              </a:buClr>
              <a:buSzPts val="2000"/>
              <a:buFont typeface="Arial" panose="020B0604020202020204"/>
              <a:buNone/>
            </a:pPr>
            <a:r>
              <a:rPr lang="en-US" sz="1800" dirty="0">
                <a:solidFill>
                  <a:srgbClr val="0070C0"/>
                </a:solidFill>
                <a:latin typeface="Tahoma" panose="020B0604030504040204"/>
                <a:ea typeface="Tahoma" panose="020B0604030504040204"/>
                <a:cs typeface="Tahoma" panose="020B0604030504040204"/>
                <a:sym typeface="Tahoma" panose="020B0604030504040204"/>
              </a:rPr>
              <a:t>.col-lg- (for laptops and desktops - screens equal to or greater than 1200px wide)</a:t>
            </a:r>
          </a:p>
        </p:txBody>
      </p:sp>
      <p:sp>
        <p:nvSpPr>
          <p:cNvPr id="3" name="Rounded Rectangle 2"/>
          <p:cNvSpPr/>
          <p:nvPr/>
        </p:nvSpPr>
        <p:spPr>
          <a:xfrm>
            <a:off x="1148080" y="2644140"/>
            <a:ext cx="7048500" cy="81915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457200" marR="0" lvl="1" indent="0" algn="l" rtl="0">
              <a:lnSpc>
                <a:spcPct val="150000"/>
              </a:lnSpc>
              <a:spcBef>
                <a:spcPts val="0"/>
              </a:spcBef>
              <a:spcAft>
                <a:spcPts val="0"/>
              </a:spcAft>
              <a:buClr>
                <a:srgbClr val="0070C0"/>
              </a:buClr>
              <a:buSzPts val="2000"/>
              <a:buFont typeface="Arial" panose="020B0604020202020204"/>
              <a:buNone/>
            </a:pPr>
            <a:r>
              <a:rPr lang="en-US" sz="1800" dirty="0">
                <a:solidFill>
                  <a:srgbClr val="0070C0"/>
                </a:solidFill>
                <a:latin typeface="Tahoma" panose="020B0604030504040204"/>
                <a:ea typeface="Tahoma" panose="020B0604030504040204"/>
                <a:cs typeface="Tahoma" panose="020B0604030504040204"/>
                <a:sym typeface="Tahoma" panose="020B0604030504040204"/>
              </a:rPr>
              <a:t>.col-</a:t>
            </a:r>
            <a:r>
              <a:rPr lang="en-US" sz="1800" dirty="0" err="1">
                <a:solidFill>
                  <a:srgbClr val="0070C0"/>
                </a:solidFill>
                <a:latin typeface="Tahoma" panose="020B0604030504040204"/>
                <a:ea typeface="Tahoma" panose="020B0604030504040204"/>
                <a:cs typeface="Tahoma" panose="020B0604030504040204"/>
                <a:sym typeface="Tahoma" panose="020B0604030504040204"/>
              </a:rPr>
              <a:t>sm</a:t>
            </a:r>
            <a:r>
              <a:rPr lang="en-US" sz="1800" dirty="0">
                <a:solidFill>
                  <a:srgbClr val="0070C0"/>
                </a:solidFill>
                <a:latin typeface="Tahoma" panose="020B0604030504040204"/>
                <a:ea typeface="Tahoma" panose="020B0604030504040204"/>
                <a:cs typeface="Tahoma" panose="020B0604030504040204"/>
                <a:sym typeface="Tahoma" panose="020B0604030504040204"/>
              </a:rPr>
              <a:t>- (for tablets - screens equal to or greater than 768px wide)</a:t>
            </a:r>
          </a:p>
        </p:txBody>
      </p:sp>
      <p:sp>
        <p:nvSpPr>
          <p:cNvPr id="4" name="Rounded Rectangle 3"/>
          <p:cNvSpPr/>
          <p:nvPr/>
        </p:nvSpPr>
        <p:spPr>
          <a:xfrm>
            <a:off x="1148080" y="3865880"/>
            <a:ext cx="7048500" cy="81915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457200" marR="0" lvl="1" indent="0" algn="l" rtl="0">
              <a:lnSpc>
                <a:spcPct val="150000"/>
              </a:lnSpc>
              <a:spcBef>
                <a:spcPts val="0"/>
              </a:spcBef>
              <a:spcAft>
                <a:spcPts val="0"/>
              </a:spcAft>
              <a:buClr>
                <a:srgbClr val="0070C0"/>
              </a:buClr>
              <a:buSzPts val="2000"/>
              <a:buFont typeface="Arial" panose="020B0604020202020204"/>
              <a:buNone/>
            </a:pPr>
            <a:r>
              <a:rPr lang="en-US" dirty="0">
                <a:solidFill>
                  <a:srgbClr val="0070C0"/>
                </a:solidFill>
                <a:latin typeface="Tahoma" panose="020B0604030504040204"/>
                <a:ea typeface="Tahoma" panose="020B0604030504040204"/>
                <a:cs typeface="Tahoma" panose="020B0604030504040204"/>
                <a:sym typeface="Tahoma" panose="020B0604030504040204"/>
              </a:rPr>
              <a:t>.</a:t>
            </a:r>
            <a:r>
              <a:rPr lang="en-US" sz="1800" dirty="0">
                <a:solidFill>
                  <a:srgbClr val="0070C0"/>
                </a:solidFill>
                <a:latin typeface="Tahoma" panose="020B0604030504040204"/>
                <a:ea typeface="Tahoma" panose="020B0604030504040204"/>
                <a:cs typeface="Tahoma" panose="020B0604030504040204"/>
                <a:sym typeface="Tahoma" panose="020B0604030504040204"/>
              </a:rPr>
              <a:t>col-md- (for small laptops - screens equal to or greater than 992px wide)</a:t>
            </a:r>
          </a:p>
        </p:txBody>
      </p:sp>
      <p:pic>
        <p:nvPicPr>
          <p:cNvPr id="100" name="Picture 99"/>
          <p:cNvPicPr/>
          <p:nvPr/>
        </p:nvPicPr>
        <p:blipFill>
          <a:blip r:embed="rId6"/>
          <a:stretch>
            <a:fillRect/>
          </a:stretch>
        </p:blipFill>
        <p:spPr>
          <a:xfrm>
            <a:off x="8567420" y="1689735"/>
            <a:ext cx="3319780" cy="3297555"/>
          </a:xfrm>
          <a:prstGeom prst="rect">
            <a:avLst/>
          </a:prstGeom>
          <a:noFill/>
          <a:ln w="9525">
            <a:noFill/>
          </a:ln>
        </p:spPr>
      </p:pic>
      <p:pic>
        <p:nvPicPr>
          <p:cNvPr id="6" name="Grid classes - xs for p 1">
            <a:hlinkClick r:id="" action="ppaction://media"/>
            <a:extLst>
              <a:ext uri="{FF2B5EF4-FFF2-40B4-BE49-F238E27FC236}">
                <a16:creationId xmlns:a16="http://schemas.microsoft.com/office/drawing/2014/main" id="{6CF98B09-B992-C5C7-9C02-453DDB70C28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59"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214"/>
                                        </p:tgtEl>
                                        <p:attrNameLst>
                                          <p:attrName>style.visibility</p:attrName>
                                        </p:attrNameLst>
                                      </p:cBhvr>
                                      <p:to>
                                        <p:strVal val="visible"/>
                                      </p:to>
                                    </p:set>
                                    <p:animEffect transition="in" filter="fade">
                                      <p:cBhvr>
                                        <p:cTn id="9" dur="500"/>
                                        <p:tgtEl>
                                          <p:spTgt spid="214"/>
                                        </p:tgtEl>
                                      </p:cBhvr>
                                    </p:animEffect>
                                  </p:childTnLst>
                                </p:cTn>
                              </p:par>
                              <p:par>
                                <p:cTn id="10" presetID="42" presetClass="entr" presetSubtype="0" fill="hold" nodeType="with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anim calcmode="lin" valueType="num">
                                      <p:cBhvr>
                                        <p:cTn id="13" dur="1000" fill="hold"/>
                                        <p:tgtEl>
                                          <p:spTgt spid="100"/>
                                        </p:tgtEl>
                                        <p:attrNameLst>
                                          <p:attrName>ppt_x</p:attrName>
                                        </p:attrNameLst>
                                      </p:cBhvr>
                                      <p:tavLst>
                                        <p:tav tm="0">
                                          <p:val>
                                            <p:strVal val="#ppt_x"/>
                                          </p:val>
                                        </p:tav>
                                        <p:tav tm="100000">
                                          <p:val>
                                            <p:strVal val="#ppt_x"/>
                                          </p:val>
                                        </p:tav>
                                      </p:tavLst>
                                    </p:anim>
                                    <p:anim calcmode="lin" valueType="num">
                                      <p:cBhvr>
                                        <p:cTn id="14" dur="1000" fill="hold"/>
                                        <p:tgtEl>
                                          <p:spTgt spid="10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37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643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1442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2317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7" fill="hold" display="0">
                  <p:stCondLst>
                    <p:cond delay="indefinite"/>
                  </p:stCondLst>
                  <p:endCondLst>
                    <p:cond evt="onStopAudio" delay="0">
                      <p:tgtEl>
                        <p:sldTgt/>
                      </p:tgtEl>
                    </p:cond>
                  </p:endCondLst>
                </p:cTn>
                <p:tgtEl>
                  <p:spTgt spid="6"/>
                </p:tgtEl>
              </p:cMediaNode>
            </p:audio>
          </p:childTnLst>
        </p:cTn>
      </p:par>
    </p:tnLst>
    <p:bldLst>
      <p:bldP spid="214" grpId="0"/>
      <p:bldP spid="5" grpId="0" animBg="1"/>
      <p:bldP spid="2"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14"/>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222" name="Google Shape;222;p14"/>
          <p:cNvSpPr txBox="1"/>
          <p:nvPr/>
        </p:nvSpPr>
        <p:spPr>
          <a:xfrm>
            <a:off x="2829826" y="125128"/>
            <a:ext cx="779646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002060"/>
                </a:solidFill>
                <a:latin typeface="Arial Rounded"/>
                <a:ea typeface="Arial Rounded"/>
                <a:cs typeface="Arial Rounded"/>
                <a:sym typeface="Arial Rounded"/>
              </a:rPr>
              <a:t>Bootstrap-5</a:t>
            </a:r>
            <a:r>
              <a:rPr lang="en-US" sz="5400" b="1" dirty="0">
                <a:solidFill>
                  <a:srgbClr val="002060"/>
                </a:solidFill>
                <a:latin typeface="Arial Rounded"/>
                <a:ea typeface="Arial Rounded"/>
                <a:cs typeface="Arial Rounded"/>
                <a:sym typeface="Arial Rounded"/>
              </a:rPr>
              <a:t> </a:t>
            </a:r>
            <a:r>
              <a:rPr lang="en-US" sz="4400" b="1" dirty="0">
                <a:solidFill>
                  <a:srgbClr val="002060"/>
                </a:solidFill>
                <a:latin typeface="Arial Rounded"/>
                <a:ea typeface="Arial Rounded"/>
                <a:cs typeface="Arial Rounded"/>
                <a:sym typeface="Arial Rounded"/>
              </a:rPr>
              <a:t>Containers</a:t>
            </a:r>
          </a:p>
        </p:txBody>
      </p:sp>
      <p:pic>
        <p:nvPicPr>
          <p:cNvPr id="223" name="Google Shape;223;p14" descr="container"/>
          <p:cNvPicPr preferRelativeResize="0"/>
          <p:nvPr/>
        </p:nvPicPr>
        <p:blipFill rotWithShape="1">
          <a:blip r:embed="rId6"/>
          <a:srcRect/>
          <a:stretch>
            <a:fillRect/>
          </a:stretch>
        </p:blipFill>
        <p:spPr>
          <a:xfrm>
            <a:off x="3897528" y="1482290"/>
            <a:ext cx="3876327" cy="2204186"/>
          </a:xfrm>
          <a:prstGeom prst="rect">
            <a:avLst/>
          </a:prstGeom>
          <a:noFill/>
          <a:ln>
            <a:noFill/>
          </a:ln>
        </p:spPr>
      </p:pic>
      <p:pic>
        <p:nvPicPr>
          <p:cNvPr id="224" name="Google Shape;224;p14"/>
          <p:cNvPicPr preferRelativeResize="0"/>
          <p:nvPr/>
        </p:nvPicPr>
        <p:blipFill rotWithShape="1">
          <a:blip r:embed="rId7"/>
          <a:srcRect t="14298" b="14437"/>
          <a:stretch>
            <a:fillRect/>
          </a:stretch>
        </p:blipFill>
        <p:spPr>
          <a:xfrm flipH="1">
            <a:off x="738860" y="1935171"/>
            <a:ext cx="2860986" cy="2311104"/>
          </a:xfrm>
          <a:prstGeom prst="rect">
            <a:avLst/>
          </a:prstGeom>
          <a:noFill/>
          <a:ln>
            <a:noFill/>
          </a:ln>
        </p:spPr>
      </p:pic>
      <p:sp>
        <p:nvSpPr>
          <p:cNvPr id="225" name="Google Shape;225;p14"/>
          <p:cNvSpPr txBox="1"/>
          <p:nvPr/>
        </p:nvSpPr>
        <p:spPr>
          <a:xfrm>
            <a:off x="904772" y="2069432"/>
            <a:ext cx="2945333" cy="20313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rgbClr val="002060"/>
                </a:solidFill>
                <a:latin typeface="Arial Rounded"/>
                <a:ea typeface="Arial Rounded"/>
                <a:cs typeface="Arial Rounded"/>
                <a:sym typeface="Arial Rounded"/>
              </a:rPr>
              <a:t>The container class creates a fixed-width container for your content.</a:t>
            </a:r>
            <a:endParaRPr sz="1800" b="1" dirty="0">
              <a:solidFill>
                <a:srgbClr val="002060"/>
              </a:solidFill>
              <a:latin typeface="Arial Rounded"/>
              <a:ea typeface="Arial Rounded"/>
              <a:cs typeface="Arial Rounded"/>
              <a:sym typeface="Arial Rounded"/>
            </a:endParaRPr>
          </a:p>
          <a:p>
            <a:pPr marL="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26" name="Google Shape;226;p14"/>
          <p:cNvPicPr preferRelativeResize="0"/>
          <p:nvPr/>
        </p:nvPicPr>
        <p:blipFill rotWithShape="1">
          <a:blip r:embed="rId7"/>
          <a:srcRect t="14298" b="14437"/>
          <a:stretch>
            <a:fillRect/>
          </a:stretch>
        </p:blipFill>
        <p:spPr>
          <a:xfrm>
            <a:off x="8081332" y="1866189"/>
            <a:ext cx="3343855" cy="2426677"/>
          </a:xfrm>
          <a:prstGeom prst="rect">
            <a:avLst/>
          </a:prstGeom>
          <a:noFill/>
          <a:ln>
            <a:noFill/>
          </a:ln>
        </p:spPr>
      </p:pic>
      <p:sp>
        <p:nvSpPr>
          <p:cNvPr id="227" name="Google Shape;227;p14"/>
          <p:cNvSpPr txBox="1"/>
          <p:nvPr/>
        </p:nvSpPr>
        <p:spPr>
          <a:xfrm>
            <a:off x="7726680" y="1991710"/>
            <a:ext cx="3804386" cy="1700915"/>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1" i="0" u="none" strike="noStrike" cap="none" dirty="0">
                <a:solidFill>
                  <a:srgbClr val="002060"/>
                </a:solidFill>
                <a:latin typeface="Arial Rounded"/>
                <a:ea typeface="Arial Rounded"/>
                <a:cs typeface="Arial Rounded"/>
                <a:sym typeface="Arial Rounded"/>
              </a:rPr>
              <a:t>It provides a responsive layout that adjusts its width based on the screen size and available breakpoints.</a:t>
            </a:r>
            <a:endParaRPr sz="1800" b="1" i="0" u="none" strike="noStrike" cap="none" dirty="0">
              <a:solidFill>
                <a:srgbClr val="002060"/>
              </a:solidFill>
              <a:latin typeface="Arial Rounded"/>
              <a:ea typeface="Arial Rounded"/>
              <a:cs typeface="Arial Rounded"/>
              <a:sym typeface="Arial Rounded"/>
            </a:endParaRPr>
          </a:p>
        </p:txBody>
      </p:sp>
      <p:pic>
        <p:nvPicPr>
          <p:cNvPr id="228" name="Google Shape;228;p14"/>
          <p:cNvPicPr preferRelativeResize="0"/>
          <p:nvPr/>
        </p:nvPicPr>
        <p:blipFill rotWithShape="1">
          <a:blip r:embed="rId7"/>
          <a:srcRect t="14298" b="14437"/>
          <a:stretch>
            <a:fillRect/>
          </a:stretch>
        </p:blipFill>
        <p:spPr>
          <a:xfrm rot="10800000">
            <a:off x="3961716" y="4118498"/>
            <a:ext cx="4133129" cy="2579452"/>
          </a:xfrm>
          <a:prstGeom prst="rect">
            <a:avLst/>
          </a:prstGeom>
          <a:noFill/>
          <a:ln>
            <a:noFill/>
          </a:ln>
        </p:spPr>
      </p:pic>
      <p:sp>
        <p:nvSpPr>
          <p:cNvPr id="229" name="Google Shape;229;p14"/>
          <p:cNvSpPr txBox="1"/>
          <p:nvPr/>
        </p:nvSpPr>
        <p:spPr>
          <a:xfrm>
            <a:off x="3741821" y="4480907"/>
            <a:ext cx="4612908" cy="2116413"/>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1" i="0" u="none" strike="noStrike" cap="none" dirty="0">
                <a:solidFill>
                  <a:srgbClr val="002060"/>
                </a:solidFill>
                <a:latin typeface="Arial Rounded"/>
                <a:ea typeface="Arial Rounded"/>
                <a:cs typeface="Arial Rounded"/>
                <a:sym typeface="Arial Rounded"/>
              </a:rPr>
              <a:t>The container's width is defined using a fixed pixel value, and it maintains a maximum width to prevent excessive stretching on larger screens.</a:t>
            </a:r>
            <a:endParaRPr sz="1800" b="1" i="0" u="none" strike="noStrike" cap="none" dirty="0">
              <a:solidFill>
                <a:srgbClr val="002060"/>
              </a:solidFill>
              <a:latin typeface="Arial Rounded"/>
              <a:ea typeface="Arial Rounded"/>
              <a:cs typeface="Arial Rounded"/>
              <a:sym typeface="Arial Rounded"/>
            </a:endParaRPr>
          </a:p>
        </p:txBody>
      </p:sp>
      <p:pic>
        <p:nvPicPr>
          <p:cNvPr id="2" name="Bootstrap-5 Containers T 1">
            <a:hlinkClick r:id="" action="ppaction://media"/>
            <a:extLst>
              <a:ext uri="{FF2B5EF4-FFF2-40B4-BE49-F238E27FC236}">
                <a16:creationId xmlns:a16="http://schemas.microsoft.com/office/drawing/2014/main" id="{FDF50185-F30B-520F-6982-5C8E7D1FB1B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98"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22"/>
                                        </p:tgtEl>
                                        <p:attrNameLst>
                                          <p:attrName>style.visibility</p:attrName>
                                        </p:attrNameLst>
                                      </p:cBhvr>
                                      <p:to>
                                        <p:strVal val="visible"/>
                                      </p:to>
                                    </p:set>
                                    <p:animEffect transition="in" filter="fade">
                                      <p:cBhvr>
                                        <p:cTn id="9" dur="750"/>
                                        <p:tgtEl>
                                          <p:spTgt spid="222"/>
                                        </p:tgtEl>
                                      </p:cBhvr>
                                    </p:animEffect>
                                  </p:childTnLst>
                                </p:cTn>
                              </p:par>
                              <p:par>
                                <p:cTn id="10" presetID="10" presetClass="entr" presetSubtype="0" fill="hold" nodeType="with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750"/>
                                        <p:tgtEl>
                                          <p:spTgt spid="223"/>
                                        </p:tgtEl>
                                      </p:cBhvr>
                                    </p:animEffect>
                                  </p:childTnLst>
                                </p:cTn>
                              </p:par>
                              <p:par>
                                <p:cTn id="13" presetID="10" presetClass="entr" presetSubtype="0" fill="hold" nodeType="withEffect">
                                  <p:stCondLst>
                                    <p:cond delay="1970"/>
                                  </p:stCondLst>
                                  <p:childTnLst>
                                    <p:set>
                                      <p:cBhvr>
                                        <p:cTn id="14" dur="1" fill="hold">
                                          <p:stCondLst>
                                            <p:cond delay="0"/>
                                          </p:stCondLst>
                                        </p:cTn>
                                        <p:tgtEl>
                                          <p:spTgt spid="225"/>
                                        </p:tgtEl>
                                        <p:attrNameLst>
                                          <p:attrName>style.visibility</p:attrName>
                                        </p:attrNameLst>
                                      </p:cBhvr>
                                      <p:to>
                                        <p:strVal val="visible"/>
                                      </p:to>
                                    </p:set>
                                    <p:animEffect transition="in" filter="fade">
                                      <p:cBhvr>
                                        <p:cTn id="15" dur="750"/>
                                        <p:tgtEl>
                                          <p:spTgt spid="225"/>
                                        </p:tgtEl>
                                      </p:cBhvr>
                                    </p:animEffect>
                                  </p:childTnLst>
                                </p:cTn>
                              </p:par>
                              <p:par>
                                <p:cTn id="16" presetID="10" presetClass="entr" presetSubtype="0" fill="hold" nodeType="withEffect">
                                  <p:stCondLst>
                                    <p:cond delay="197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750"/>
                                        <p:tgtEl>
                                          <p:spTgt spid="224"/>
                                        </p:tgtEl>
                                      </p:cBhvr>
                                    </p:animEffect>
                                  </p:childTnLst>
                                </p:cTn>
                              </p:par>
                              <p:par>
                                <p:cTn id="19" presetID="10" presetClass="entr" presetSubtype="0" fill="hold" nodeType="withEffect">
                                  <p:stCondLst>
                                    <p:cond delay="655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6550"/>
                                  </p:stCondLst>
                                  <p:childTnLst>
                                    <p:set>
                                      <p:cBhvr>
                                        <p:cTn id="23" dur="1" fill="hold">
                                          <p:stCondLst>
                                            <p:cond delay="0"/>
                                          </p:stCondLst>
                                        </p:cTn>
                                        <p:tgtEl>
                                          <p:spTgt spid="226"/>
                                        </p:tgtEl>
                                        <p:attrNameLst>
                                          <p:attrName>style.visibility</p:attrName>
                                        </p:attrNameLst>
                                      </p:cBhvr>
                                      <p:to>
                                        <p:strVal val="visible"/>
                                      </p:to>
                                    </p:set>
                                    <p:animEffect transition="in" filter="fade">
                                      <p:cBhvr>
                                        <p:cTn id="24" dur="500"/>
                                        <p:tgtEl>
                                          <p:spTgt spid="226"/>
                                        </p:tgtEl>
                                      </p:cBhvr>
                                    </p:animEffect>
                                  </p:childTnLst>
                                </p:cTn>
                              </p:par>
                              <p:par>
                                <p:cTn id="25" presetID="10" presetClass="entr" presetSubtype="0" fill="hold" nodeType="withEffect">
                                  <p:stCondLst>
                                    <p:cond delay="1341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500"/>
                                        <p:tgtEl>
                                          <p:spTgt spid="229"/>
                                        </p:tgtEl>
                                      </p:cBhvr>
                                    </p:animEffect>
                                  </p:childTnLst>
                                </p:cTn>
                              </p:par>
                              <p:par>
                                <p:cTn id="28" presetID="10" presetClass="entr" presetSubtype="0" fill="hold" nodeType="withEffect">
                                  <p:stCondLst>
                                    <p:cond delay="13410"/>
                                  </p:stCondLst>
                                  <p:childTnLst>
                                    <p:set>
                                      <p:cBhvr>
                                        <p:cTn id="29" dur="1" fill="hold">
                                          <p:stCondLst>
                                            <p:cond delay="0"/>
                                          </p:stCondLst>
                                        </p:cTn>
                                        <p:tgtEl>
                                          <p:spTgt spid="228"/>
                                        </p:tgtEl>
                                        <p:attrNameLst>
                                          <p:attrName>style.visibility</p:attrName>
                                        </p:attrNameLst>
                                      </p:cBhvr>
                                      <p:to>
                                        <p:strVal val="visible"/>
                                      </p:to>
                                    </p:set>
                                    <p:animEffect transition="in" filter="fade">
                                      <p:cBhvr>
                                        <p:cTn id="30"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5"/>
          <p:cNvPicPr preferRelativeResize="0"/>
          <p:nvPr/>
        </p:nvPicPr>
        <p:blipFill rotWithShape="1">
          <a:blip r:embed="rId5"/>
          <a:srcRect/>
          <a:stretch>
            <a:fillRect/>
          </a:stretch>
        </p:blipFill>
        <p:spPr>
          <a:xfrm>
            <a:off x="667752" y="6108424"/>
            <a:ext cx="1295801" cy="423119"/>
          </a:xfrm>
          <a:prstGeom prst="rect">
            <a:avLst/>
          </a:prstGeom>
          <a:noFill/>
          <a:ln>
            <a:noFill/>
          </a:ln>
        </p:spPr>
      </p:pic>
      <p:pic>
        <p:nvPicPr>
          <p:cNvPr id="235" name="Google Shape;235;p15" descr="container-fluid"/>
          <p:cNvPicPr preferRelativeResize="0"/>
          <p:nvPr/>
        </p:nvPicPr>
        <p:blipFill rotWithShape="1">
          <a:blip r:embed="rId6"/>
          <a:srcRect l="17631" t="3472" r="13130" b="14911"/>
          <a:stretch>
            <a:fillRect/>
          </a:stretch>
        </p:blipFill>
        <p:spPr>
          <a:xfrm>
            <a:off x="3975232" y="1135780"/>
            <a:ext cx="3927108" cy="2676578"/>
          </a:xfrm>
          <a:prstGeom prst="rect">
            <a:avLst/>
          </a:prstGeom>
          <a:noFill/>
          <a:ln w="38100" cap="sq" cmpd="sng">
            <a:solidFill>
              <a:srgbClr val="AEABAB"/>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36" name="Google Shape;236;p15"/>
          <p:cNvSpPr txBox="1"/>
          <p:nvPr/>
        </p:nvSpPr>
        <p:spPr>
          <a:xfrm>
            <a:off x="4398746" y="211758"/>
            <a:ext cx="3301465"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2060"/>
                </a:solidFill>
                <a:latin typeface="Arial Rounded"/>
                <a:ea typeface="Arial Rounded"/>
                <a:cs typeface="Arial Rounded"/>
                <a:sym typeface="Arial Rounded"/>
              </a:rPr>
              <a:t>container-fluid</a:t>
            </a:r>
            <a:endParaRPr sz="3200" b="1" dirty="0">
              <a:solidFill>
                <a:srgbClr val="002060"/>
              </a:solidFill>
              <a:latin typeface="Arial Rounded"/>
              <a:ea typeface="Arial Rounded"/>
              <a:cs typeface="Arial Rounded"/>
              <a:sym typeface="Arial Rounded"/>
            </a:endParaRPr>
          </a:p>
          <a:p>
            <a:pPr marL="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7" name="Google Shape;237;p15"/>
          <p:cNvPicPr preferRelativeResize="0"/>
          <p:nvPr/>
        </p:nvPicPr>
        <p:blipFill rotWithShape="1">
          <a:blip r:embed="rId7"/>
          <a:srcRect t="14298" b="14437"/>
          <a:stretch>
            <a:fillRect/>
          </a:stretch>
        </p:blipFill>
        <p:spPr>
          <a:xfrm flipH="1">
            <a:off x="356133" y="1521283"/>
            <a:ext cx="3243714" cy="2386573"/>
          </a:xfrm>
          <a:prstGeom prst="rect">
            <a:avLst/>
          </a:prstGeom>
          <a:noFill/>
          <a:ln>
            <a:noFill/>
          </a:ln>
        </p:spPr>
      </p:pic>
      <p:pic>
        <p:nvPicPr>
          <p:cNvPr id="238" name="Google Shape;238;p15"/>
          <p:cNvPicPr preferRelativeResize="0"/>
          <p:nvPr/>
        </p:nvPicPr>
        <p:blipFill rotWithShape="1">
          <a:blip r:embed="rId7"/>
          <a:srcRect t="14298" b="14437"/>
          <a:stretch>
            <a:fillRect/>
          </a:stretch>
        </p:blipFill>
        <p:spPr>
          <a:xfrm>
            <a:off x="8246565" y="1540532"/>
            <a:ext cx="3631010" cy="2521327"/>
          </a:xfrm>
          <a:prstGeom prst="rect">
            <a:avLst/>
          </a:prstGeom>
          <a:noFill/>
          <a:ln>
            <a:noFill/>
          </a:ln>
        </p:spPr>
      </p:pic>
      <p:sp>
        <p:nvSpPr>
          <p:cNvPr id="239" name="Google Shape;239;p15"/>
          <p:cNvSpPr txBox="1"/>
          <p:nvPr/>
        </p:nvSpPr>
        <p:spPr>
          <a:xfrm>
            <a:off x="469230" y="1712578"/>
            <a:ext cx="3092116" cy="16979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rgbClr val="002060"/>
                </a:solidFill>
                <a:latin typeface="Tahoma" panose="020B0604030504040204"/>
                <a:ea typeface="Tahoma" panose="020B0604030504040204"/>
                <a:cs typeface="Tahoma" panose="020B0604030504040204"/>
                <a:sym typeface="Tahoma" panose="020B0604030504040204"/>
              </a:rPr>
              <a:t>The container-fluid class creates a full-width container that spans the entire width of the viewport.</a:t>
            </a:r>
            <a:endParaRPr sz="1800" dirty="0">
              <a:solidFill>
                <a:srgbClr val="002060"/>
              </a:solidFill>
              <a:latin typeface="Tahoma" panose="020B0604030504040204"/>
              <a:ea typeface="Tahoma" panose="020B0604030504040204"/>
              <a:cs typeface="Tahoma" panose="020B0604030504040204"/>
              <a:sym typeface="Tahoma" panose="020B0604030504040204"/>
            </a:endParaRPr>
          </a:p>
        </p:txBody>
      </p:sp>
      <p:sp>
        <p:nvSpPr>
          <p:cNvPr id="240" name="Google Shape;240;p15"/>
          <p:cNvSpPr txBox="1"/>
          <p:nvPr/>
        </p:nvSpPr>
        <p:spPr>
          <a:xfrm>
            <a:off x="8390822" y="1779954"/>
            <a:ext cx="3303873" cy="16979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rgbClr val="002060"/>
                </a:solidFill>
                <a:latin typeface="Tahoma" panose="020B0604030504040204"/>
                <a:ea typeface="Tahoma" panose="020B0604030504040204"/>
                <a:cs typeface="Tahoma" panose="020B0604030504040204"/>
                <a:sym typeface="Tahoma" panose="020B0604030504040204"/>
              </a:rPr>
              <a:t>It provides a responsive layout that adjusts to different screen sizes by filling the available horizontal space.</a:t>
            </a:r>
            <a:endParaRPr sz="1800" dirty="0">
              <a:solidFill>
                <a:srgbClr val="002060"/>
              </a:solidFill>
              <a:latin typeface="Tahoma" panose="020B0604030504040204"/>
              <a:ea typeface="Tahoma" panose="020B0604030504040204"/>
              <a:cs typeface="Tahoma" panose="020B0604030504040204"/>
              <a:sym typeface="Tahoma" panose="020B0604030504040204"/>
            </a:endParaRPr>
          </a:p>
        </p:txBody>
      </p:sp>
      <p:pic>
        <p:nvPicPr>
          <p:cNvPr id="241" name="Google Shape;241;p15"/>
          <p:cNvPicPr preferRelativeResize="0"/>
          <p:nvPr/>
        </p:nvPicPr>
        <p:blipFill rotWithShape="1">
          <a:blip r:embed="rId7"/>
          <a:srcRect t="14298" b="14437"/>
          <a:stretch>
            <a:fillRect/>
          </a:stretch>
        </p:blipFill>
        <p:spPr>
          <a:xfrm rot="10800000">
            <a:off x="4464517" y="3975233"/>
            <a:ext cx="3514826" cy="2606841"/>
          </a:xfrm>
          <a:prstGeom prst="rect">
            <a:avLst/>
          </a:prstGeom>
          <a:noFill/>
          <a:ln>
            <a:noFill/>
          </a:ln>
        </p:spPr>
      </p:pic>
      <p:sp>
        <p:nvSpPr>
          <p:cNvPr id="242" name="Google Shape;242;p15"/>
          <p:cNvSpPr txBox="1"/>
          <p:nvPr/>
        </p:nvSpPr>
        <p:spPr>
          <a:xfrm>
            <a:off x="4598470" y="4643471"/>
            <a:ext cx="3429000" cy="16979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rgbClr val="002060"/>
                </a:solidFill>
                <a:latin typeface="Tahoma" panose="020B0604030504040204"/>
                <a:ea typeface="Tahoma" panose="020B0604030504040204"/>
                <a:cs typeface="Tahoma" panose="020B0604030504040204"/>
                <a:sym typeface="Tahoma" panose="020B0604030504040204"/>
              </a:rPr>
              <a:t>The container's width is set to 100% of the viewport width, enabling the content to extend to the edges of the screen.</a:t>
            </a:r>
            <a:endParaRPr sz="1800" dirty="0">
              <a:solidFill>
                <a:srgbClr val="002060"/>
              </a:solidFill>
              <a:latin typeface="Tahoma" panose="020B0604030504040204"/>
              <a:ea typeface="Tahoma" panose="020B0604030504040204"/>
              <a:cs typeface="Tahoma" panose="020B0604030504040204"/>
              <a:sym typeface="Tahoma" panose="020B0604030504040204"/>
            </a:endParaRPr>
          </a:p>
        </p:txBody>
      </p:sp>
      <p:pic>
        <p:nvPicPr>
          <p:cNvPr id="2" name="container-fluid The cont 1">
            <a:hlinkClick r:id="" action="ppaction://media"/>
            <a:extLst>
              <a:ext uri="{FF2B5EF4-FFF2-40B4-BE49-F238E27FC236}">
                <a16:creationId xmlns:a16="http://schemas.microsoft.com/office/drawing/2014/main" id="{DABC658A-C5BD-3B63-B4B5-387B1214650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45"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36"/>
                                        </p:tgtEl>
                                        <p:attrNameLst>
                                          <p:attrName>style.visibility</p:attrName>
                                        </p:attrNameLst>
                                      </p:cBhvr>
                                      <p:to>
                                        <p:strVal val="visible"/>
                                      </p:to>
                                    </p:set>
                                    <p:animEffect transition="in" filter="fade">
                                      <p:cBhvr>
                                        <p:cTn id="9" dur="750"/>
                                        <p:tgtEl>
                                          <p:spTgt spid="236"/>
                                        </p:tgtEl>
                                      </p:cBhvr>
                                    </p:animEffect>
                                  </p:childTnLst>
                                </p:cTn>
                              </p:par>
                              <p:par>
                                <p:cTn id="10" presetID="10" presetClass="entr" presetSubtype="0" fill="hold" nodeType="with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500"/>
                                        <p:tgtEl>
                                          <p:spTgt spid="235"/>
                                        </p:tgtEl>
                                      </p:cBhvr>
                                    </p:animEffect>
                                  </p:childTnLst>
                                </p:cTn>
                              </p:par>
                              <p:par>
                                <p:cTn id="13" presetID="10" presetClass="entr" presetSubtype="0" fill="hold" nodeType="withEffect">
                                  <p:stCondLst>
                                    <p:cond delay="1720"/>
                                  </p:stCondLst>
                                  <p:childTnLst>
                                    <p:set>
                                      <p:cBhvr>
                                        <p:cTn id="14" dur="1" fill="hold">
                                          <p:stCondLst>
                                            <p:cond delay="0"/>
                                          </p:stCondLst>
                                        </p:cTn>
                                        <p:tgtEl>
                                          <p:spTgt spid="237"/>
                                        </p:tgtEl>
                                        <p:attrNameLst>
                                          <p:attrName>style.visibility</p:attrName>
                                        </p:attrNameLst>
                                      </p:cBhvr>
                                      <p:to>
                                        <p:strVal val="visible"/>
                                      </p:to>
                                    </p:set>
                                    <p:animEffect transition="in" filter="fade">
                                      <p:cBhvr>
                                        <p:cTn id="15" dur="500"/>
                                        <p:tgtEl>
                                          <p:spTgt spid="237"/>
                                        </p:tgtEl>
                                      </p:cBhvr>
                                    </p:animEffect>
                                  </p:childTnLst>
                                </p:cTn>
                              </p:par>
                              <p:par>
                                <p:cTn id="16" presetID="10" presetClass="entr" presetSubtype="0" fill="hold" nodeType="withEffect">
                                  <p:stCondLst>
                                    <p:cond delay="1720"/>
                                  </p:stCondLst>
                                  <p:childTnLst>
                                    <p:set>
                                      <p:cBhvr>
                                        <p:cTn id="17" dur="1" fill="hold">
                                          <p:stCondLst>
                                            <p:cond delay="0"/>
                                          </p:stCondLst>
                                        </p:cTn>
                                        <p:tgtEl>
                                          <p:spTgt spid="239"/>
                                        </p:tgtEl>
                                        <p:attrNameLst>
                                          <p:attrName>style.visibility</p:attrName>
                                        </p:attrNameLst>
                                      </p:cBhvr>
                                      <p:to>
                                        <p:strVal val="visible"/>
                                      </p:to>
                                    </p:set>
                                    <p:animEffect transition="in" filter="fade">
                                      <p:cBhvr>
                                        <p:cTn id="18" dur="500"/>
                                        <p:tgtEl>
                                          <p:spTgt spid="239"/>
                                        </p:tgtEl>
                                      </p:cBhvr>
                                    </p:animEffect>
                                  </p:childTnLst>
                                </p:cTn>
                              </p:par>
                              <p:par>
                                <p:cTn id="19" presetID="10" presetClass="entr" presetSubtype="0" fill="hold" nodeType="withEffect">
                                  <p:stCondLst>
                                    <p:cond delay="9060"/>
                                  </p:stCondLst>
                                  <p:childTnLst>
                                    <p:set>
                                      <p:cBhvr>
                                        <p:cTn id="20" dur="1" fill="hold">
                                          <p:stCondLst>
                                            <p:cond delay="0"/>
                                          </p:stCondLst>
                                        </p:cTn>
                                        <p:tgtEl>
                                          <p:spTgt spid="241"/>
                                        </p:tgtEl>
                                        <p:attrNameLst>
                                          <p:attrName>style.visibility</p:attrName>
                                        </p:attrNameLst>
                                      </p:cBhvr>
                                      <p:to>
                                        <p:strVal val="visible"/>
                                      </p:to>
                                    </p:set>
                                    <p:animEffect transition="in" filter="fade">
                                      <p:cBhvr>
                                        <p:cTn id="21" dur="500"/>
                                        <p:tgtEl>
                                          <p:spTgt spid="241"/>
                                        </p:tgtEl>
                                      </p:cBhvr>
                                    </p:animEffect>
                                  </p:childTnLst>
                                </p:cTn>
                              </p:par>
                              <p:par>
                                <p:cTn id="22" presetID="10" presetClass="entr" presetSubtype="0" fill="hold" nodeType="withEffect">
                                  <p:stCondLst>
                                    <p:cond delay="9060"/>
                                  </p:stCondLst>
                                  <p:childTnLst>
                                    <p:set>
                                      <p:cBhvr>
                                        <p:cTn id="23" dur="1" fill="hold">
                                          <p:stCondLst>
                                            <p:cond delay="0"/>
                                          </p:stCondLst>
                                        </p:cTn>
                                        <p:tgtEl>
                                          <p:spTgt spid="242"/>
                                        </p:tgtEl>
                                        <p:attrNameLst>
                                          <p:attrName>style.visibility</p:attrName>
                                        </p:attrNameLst>
                                      </p:cBhvr>
                                      <p:to>
                                        <p:strVal val="visible"/>
                                      </p:to>
                                    </p:set>
                                    <p:animEffect transition="in" filter="fade">
                                      <p:cBhvr>
                                        <p:cTn id="24" dur="500"/>
                                        <p:tgtEl>
                                          <p:spTgt spid="242"/>
                                        </p:tgtEl>
                                      </p:cBhvr>
                                    </p:animEffect>
                                  </p:childTnLst>
                                </p:cTn>
                              </p:par>
                              <p:par>
                                <p:cTn id="25" presetID="10" presetClass="entr" presetSubtype="0" fill="hold" nodeType="withEffect">
                                  <p:stCondLst>
                                    <p:cond delay="16290"/>
                                  </p:stCondLst>
                                  <p:childTnLst>
                                    <p:set>
                                      <p:cBhvr>
                                        <p:cTn id="26" dur="1" fill="hold">
                                          <p:stCondLst>
                                            <p:cond delay="0"/>
                                          </p:stCondLst>
                                        </p:cTn>
                                        <p:tgtEl>
                                          <p:spTgt spid="238"/>
                                        </p:tgtEl>
                                        <p:attrNameLst>
                                          <p:attrName>style.visibility</p:attrName>
                                        </p:attrNameLst>
                                      </p:cBhvr>
                                      <p:to>
                                        <p:strVal val="visible"/>
                                      </p:to>
                                    </p:set>
                                    <p:animEffect transition="in" filter="fade">
                                      <p:cBhvr>
                                        <p:cTn id="27" dur="500"/>
                                        <p:tgtEl>
                                          <p:spTgt spid="238"/>
                                        </p:tgtEl>
                                      </p:cBhvr>
                                    </p:animEffect>
                                  </p:childTnLst>
                                </p:cTn>
                              </p:par>
                              <p:par>
                                <p:cTn id="28" presetID="10" presetClass="entr" presetSubtype="0" fill="hold" nodeType="withEffect">
                                  <p:stCondLst>
                                    <p:cond delay="16290"/>
                                  </p:stCondLst>
                                  <p:childTnLst>
                                    <p:set>
                                      <p:cBhvr>
                                        <p:cTn id="29" dur="1" fill="hold">
                                          <p:stCondLst>
                                            <p:cond delay="0"/>
                                          </p:stCondLst>
                                        </p:cTn>
                                        <p:tgtEl>
                                          <p:spTgt spid="240"/>
                                        </p:tgtEl>
                                        <p:attrNameLst>
                                          <p:attrName>style.visibility</p:attrName>
                                        </p:attrNameLst>
                                      </p:cBhvr>
                                      <p:to>
                                        <p:strVal val="visible"/>
                                      </p:to>
                                    </p:set>
                                    <p:animEffect transition="in" filter="fade">
                                      <p:cBhvr>
                                        <p:cTn id="30"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l="16243" t="28212" r="38329" b="32366"/>
          <a:stretch/>
        </p:blipFill>
        <p:spPr>
          <a:xfrm>
            <a:off x="1246909" y="677141"/>
            <a:ext cx="9934503" cy="5370367"/>
          </a:xfrm>
          <a:prstGeom prst="rect">
            <a:avLst/>
          </a:prstGeom>
        </p:spPr>
      </p:pic>
      <p:sp>
        <p:nvSpPr>
          <p:cNvPr id="6" name="Text Box 5"/>
          <p:cNvSpPr txBox="1"/>
          <p:nvPr/>
        </p:nvSpPr>
        <p:spPr>
          <a:xfrm>
            <a:off x="2662266" y="534670"/>
            <a:ext cx="6096000" cy="583565"/>
          </a:xfrm>
          <a:prstGeom prst="rect">
            <a:avLst/>
          </a:prstGeom>
          <a:noFill/>
        </p:spPr>
        <p:txBody>
          <a:bodyPr wrap="square" rtlCol="0" anchor="t">
            <a:spAutoFit/>
          </a:bodyPr>
          <a:lstStyle/>
          <a:p>
            <a:pPr marL="0" marR="0" lvl="0" indent="0" algn="ctr" rtl="0">
              <a:spcBef>
                <a:spcPts val="0"/>
              </a:spcBef>
              <a:spcAft>
                <a:spcPts val="0"/>
              </a:spcAft>
              <a:buNone/>
            </a:pPr>
            <a:r>
              <a:rPr lang="en-US" sz="3200" b="1" dirty="0">
                <a:solidFill>
                  <a:srgbClr val="002060"/>
                </a:solidFill>
                <a:latin typeface="Arial Rounded"/>
                <a:ea typeface="Arial Rounded"/>
                <a:cs typeface="Arial Rounded"/>
                <a:sym typeface="Arial Rounded"/>
              </a:rPr>
              <a:t>Container &amp; container-fluid</a:t>
            </a:r>
          </a:p>
        </p:txBody>
      </p:sp>
      <p:pic>
        <p:nvPicPr>
          <p:cNvPr id="2" name="container and container f 1">
            <a:hlinkClick r:id="" action="ppaction://media"/>
            <a:extLst>
              <a:ext uri="{FF2B5EF4-FFF2-40B4-BE49-F238E27FC236}">
                <a16:creationId xmlns:a16="http://schemas.microsoft.com/office/drawing/2014/main" id="{03B729CF-13C9-936C-6056-11EA1F5739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5" y="92075"/>
            <a:ext cx="406400" cy="406400"/>
          </a:xfrm>
          <a:prstGeom prst="rect">
            <a:avLst/>
          </a:prstGeom>
        </p:spPr>
      </p:pic>
      <p:pic>
        <p:nvPicPr>
          <p:cNvPr id="3" name="Google Shape;234;p15">
            <a:extLst>
              <a:ext uri="{FF2B5EF4-FFF2-40B4-BE49-F238E27FC236}">
                <a16:creationId xmlns:a16="http://schemas.microsoft.com/office/drawing/2014/main" id="{AC054E45-9C20-3E06-708A-8DA39AB2FA32}"/>
              </a:ext>
            </a:extLst>
          </p:cNvPr>
          <p:cNvPicPr preferRelativeResize="0"/>
          <p:nvPr/>
        </p:nvPicPr>
        <p:blipFill rotWithShape="1">
          <a:blip r:embed="rId7"/>
          <a:srcRect/>
          <a:stretch>
            <a:fillRect/>
          </a:stretch>
        </p:blipFill>
        <p:spPr>
          <a:xfrm>
            <a:off x="667752" y="6108424"/>
            <a:ext cx="1295801" cy="4231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7" fill="hold"/>
                                        <p:tgtEl>
                                          <p:spTgt spid="2"/>
                                        </p:tgtEl>
                                      </p:cBhvr>
                                    </p:cmd>
                                  </p:childTnLst>
                                </p:cTn>
                              </p:par>
                              <p:par>
                                <p:cTn id="7" presetID="42"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16"/>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248" name="Google Shape;248;p16"/>
          <p:cNvSpPr txBox="1"/>
          <p:nvPr/>
        </p:nvSpPr>
        <p:spPr>
          <a:xfrm>
            <a:off x="3347185" y="253283"/>
            <a:ext cx="519042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002060"/>
                </a:solidFill>
                <a:latin typeface="Arial Rounded"/>
                <a:ea typeface="Arial Rounded"/>
                <a:cs typeface="Arial Rounded"/>
                <a:sym typeface="Arial Rounded"/>
              </a:rPr>
              <a:t>Grid System Rules</a:t>
            </a:r>
            <a:endParaRPr sz="4400" b="1" dirty="0">
              <a:solidFill>
                <a:srgbClr val="002060"/>
              </a:solidFill>
              <a:latin typeface="Arial Rounded"/>
              <a:ea typeface="Arial Rounded"/>
              <a:cs typeface="Arial Rounded"/>
              <a:sym typeface="Arial Rounded"/>
            </a:endParaRPr>
          </a:p>
        </p:txBody>
      </p:sp>
      <p:sp>
        <p:nvSpPr>
          <p:cNvPr id="249" name="Google Shape;249;p16"/>
          <p:cNvSpPr/>
          <p:nvPr/>
        </p:nvSpPr>
        <p:spPr>
          <a:xfrm>
            <a:off x="827773" y="1318661"/>
            <a:ext cx="10770669" cy="885524"/>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0" name="Google Shape;250;p16"/>
          <p:cNvSpPr txBox="1"/>
          <p:nvPr/>
        </p:nvSpPr>
        <p:spPr>
          <a:xfrm>
            <a:off x="933650" y="1328286"/>
            <a:ext cx="10414534" cy="86690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Tahoma" panose="020B0604030504040204"/>
                <a:ea typeface="Tahoma" panose="020B0604030504040204"/>
                <a:cs typeface="Tahoma" panose="020B0604030504040204"/>
                <a:sym typeface="Tahoma" panose="020B0604030504040204"/>
              </a:rPr>
              <a:t>Rows must be placed within a .container (fixed-width) or .container-fluid (full-width) for proper alignment and padding</a:t>
            </a:r>
            <a:endParaRPr sz="1800" dirty="0">
              <a:solidFill>
                <a:schemeClr val="dk1"/>
              </a:solidFill>
              <a:latin typeface="Tahoma" panose="020B0604030504040204"/>
              <a:ea typeface="Tahoma" panose="020B0604030504040204"/>
              <a:cs typeface="Tahoma" panose="020B0604030504040204"/>
              <a:sym typeface="Tahoma" panose="020B0604030504040204"/>
            </a:endParaRPr>
          </a:p>
        </p:txBody>
      </p:sp>
      <p:sp>
        <p:nvSpPr>
          <p:cNvPr id="251" name="Google Shape;251;p16"/>
          <p:cNvSpPr/>
          <p:nvPr/>
        </p:nvSpPr>
        <p:spPr>
          <a:xfrm>
            <a:off x="826168" y="2510588"/>
            <a:ext cx="10770669" cy="829377"/>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2" name="Google Shape;252;p16"/>
          <p:cNvSpPr txBox="1"/>
          <p:nvPr/>
        </p:nvSpPr>
        <p:spPr>
          <a:xfrm>
            <a:off x="979369" y="2688474"/>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ahoma" panose="020B0604030504040204"/>
                <a:ea typeface="Tahoma" panose="020B0604030504040204"/>
                <a:cs typeface="Tahoma" panose="020B0604030504040204"/>
                <a:sym typeface="Tahoma" panose="020B0604030504040204"/>
              </a:rPr>
              <a:t>Use rows to create horizontal groups of columns</a:t>
            </a:r>
            <a:endParaRPr sz="1800" dirty="0">
              <a:solidFill>
                <a:schemeClr val="dk1"/>
              </a:solidFill>
              <a:latin typeface="Tahoma" panose="020B0604030504040204"/>
              <a:ea typeface="Tahoma" panose="020B0604030504040204"/>
              <a:cs typeface="Tahoma" panose="020B0604030504040204"/>
              <a:sym typeface="Tahoma" panose="020B0604030504040204"/>
            </a:endParaRPr>
          </a:p>
        </p:txBody>
      </p:sp>
      <p:sp>
        <p:nvSpPr>
          <p:cNvPr id="253" name="Google Shape;253;p16"/>
          <p:cNvSpPr/>
          <p:nvPr/>
        </p:nvSpPr>
        <p:spPr>
          <a:xfrm>
            <a:off x="843816" y="3692892"/>
            <a:ext cx="10770669" cy="773230"/>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dk1"/>
                </a:solidFill>
                <a:latin typeface="Tahoma" panose="020B0604030504040204"/>
                <a:ea typeface="Tahoma" panose="020B0604030504040204"/>
                <a:cs typeface="Tahoma" panose="020B0604030504040204"/>
                <a:sym typeface="Tahoma" panose="020B0604030504040204"/>
              </a:rPr>
              <a:t>Content should be placed within columns, and only columns may be immediate children of rows</a:t>
            </a:r>
            <a:endParaRPr sz="1800" dirty="0">
              <a:solidFill>
                <a:schemeClr val="dk1"/>
              </a:solidFill>
              <a:latin typeface="Tahoma" panose="020B0604030504040204"/>
              <a:ea typeface="Tahoma" panose="020B0604030504040204"/>
              <a:cs typeface="Tahoma" panose="020B0604030504040204"/>
              <a:sym typeface="Tahoma" panose="020B0604030504040204"/>
            </a:endParaRPr>
          </a:p>
        </p:txBody>
      </p:sp>
      <p:sp>
        <p:nvSpPr>
          <p:cNvPr id="254" name="Google Shape;254;p16"/>
          <p:cNvSpPr/>
          <p:nvPr/>
        </p:nvSpPr>
        <p:spPr>
          <a:xfrm>
            <a:off x="842211" y="4865570"/>
            <a:ext cx="10770669" cy="803710"/>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dk1"/>
                </a:solidFill>
                <a:latin typeface="Tahoma" panose="020B0604030504040204"/>
                <a:ea typeface="Tahoma" panose="020B0604030504040204"/>
                <a:cs typeface="Tahoma" panose="020B0604030504040204"/>
                <a:sym typeface="Tahoma" panose="020B0604030504040204"/>
              </a:rPr>
              <a:t>Predefined classes like .row and .col-sm-4 are available for quickly making grid layouts</a:t>
            </a:r>
            <a:endParaRPr sz="1800" dirty="0">
              <a:solidFill>
                <a:schemeClr val="dk1"/>
              </a:solidFill>
              <a:latin typeface="Tahoma" panose="020B0604030504040204"/>
              <a:ea typeface="Tahoma" panose="020B0604030504040204"/>
              <a:cs typeface="Tahoma" panose="020B0604030504040204"/>
              <a:sym typeface="Tahoma" panose="020B0604030504040204"/>
            </a:endParaRPr>
          </a:p>
        </p:txBody>
      </p:sp>
      <p:pic>
        <p:nvPicPr>
          <p:cNvPr id="2" name="Grid System Rules Rows m 1">
            <a:hlinkClick r:id="" action="ppaction://media"/>
            <a:extLst>
              <a:ext uri="{FF2B5EF4-FFF2-40B4-BE49-F238E27FC236}">
                <a16:creationId xmlns:a16="http://schemas.microsoft.com/office/drawing/2014/main" id="{C99E5A3F-FE2E-98C6-A79B-1024FCB8F4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40"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48"/>
                                        </p:tgtEl>
                                        <p:attrNameLst>
                                          <p:attrName>style.visibility</p:attrName>
                                        </p:attrNameLst>
                                      </p:cBhvr>
                                      <p:to>
                                        <p:strVal val="visible"/>
                                      </p:to>
                                    </p:set>
                                    <p:animEffect transition="in" filter="fade">
                                      <p:cBhvr>
                                        <p:cTn id="9" dur="500"/>
                                        <p:tgtEl>
                                          <p:spTgt spid="248"/>
                                        </p:tgtEl>
                                      </p:cBhvr>
                                    </p:animEffect>
                                  </p:childTnLst>
                                </p:cTn>
                              </p:par>
                              <p:par>
                                <p:cTn id="10" presetID="10" presetClass="entr" presetSubtype="0" fill="hold" nodeType="withEffect">
                                  <p:stCondLst>
                                    <p:cond delay="1650"/>
                                  </p:stCondLst>
                                  <p:childTnLst>
                                    <p:set>
                                      <p:cBhvr>
                                        <p:cTn id="11" dur="1" fill="hold">
                                          <p:stCondLst>
                                            <p:cond delay="0"/>
                                          </p:stCondLst>
                                        </p:cTn>
                                        <p:tgtEl>
                                          <p:spTgt spid="250"/>
                                        </p:tgtEl>
                                        <p:attrNameLst>
                                          <p:attrName>style.visibility</p:attrName>
                                        </p:attrNameLst>
                                      </p:cBhvr>
                                      <p:to>
                                        <p:strVal val="visible"/>
                                      </p:to>
                                    </p:set>
                                    <p:animEffect transition="in" filter="fade">
                                      <p:cBhvr>
                                        <p:cTn id="12" dur="500"/>
                                        <p:tgtEl>
                                          <p:spTgt spid="250"/>
                                        </p:tgtEl>
                                      </p:cBhvr>
                                    </p:animEffect>
                                  </p:childTnLst>
                                </p:cTn>
                              </p:par>
                              <p:par>
                                <p:cTn id="13" presetID="10" presetClass="entr" presetSubtype="0" fill="hold" nodeType="withEffect">
                                  <p:stCondLst>
                                    <p:cond delay="165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9310"/>
                                  </p:stCondLst>
                                  <p:childTnLst>
                                    <p:set>
                                      <p:cBhvr>
                                        <p:cTn id="17" dur="1" fill="hold">
                                          <p:stCondLst>
                                            <p:cond delay="0"/>
                                          </p:stCondLst>
                                        </p:cTn>
                                        <p:tgtEl>
                                          <p:spTgt spid="252"/>
                                        </p:tgtEl>
                                        <p:attrNameLst>
                                          <p:attrName>style.visibility</p:attrName>
                                        </p:attrNameLst>
                                      </p:cBhvr>
                                      <p:to>
                                        <p:strVal val="visible"/>
                                      </p:to>
                                    </p:set>
                                    <p:animEffect transition="in" filter="fade">
                                      <p:cBhvr>
                                        <p:cTn id="18" dur="500"/>
                                        <p:tgtEl>
                                          <p:spTgt spid="252"/>
                                        </p:tgtEl>
                                      </p:cBhvr>
                                    </p:animEffect>
                                  </p:childTnLst>
                                </p:cTn>
                              </p:par>
                              <p:par>
                                <p:cTn id="19" presetID="10" presetClass="entr" presetSubtype="0" fill="hold" nodeType="withEffect">
                                  <p:stCondLst>
                                    <p:cond delay="931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par>
                                <p:cTn id="22" presetID="10" presetClass="entr" presetSubtype="0" fill="hold" nodeType="withEffect">
                                  <p:stCondLst>
                                    <p:cond delay="12580"/>
                                  </p:stCondLst>
                                  <p:childTnLst>
                                    <p:set>
                                      <p:cBhvr>
                                        <p:cTn id="23" dur="1" fill="hold">
                                          <p:stCondLst>
                                            <p:cond delay="0"/>
                                          </p:stCondLst>
                                        </p:cTn>
                                        <p:tgtEl>
                                          <p:spTgt spid="253"/>
                                        </p:tgtEl>
                                        <p:attrNameLst>
                                          <p:attrName>style.visibility</p:attrName>
                                        </p:attrNameLst>
                                      </p:cBhvr>
                                      <p:to>
                                        <p:strVal val="visible"/>
                                      </p:to>
                                    </p:set>
                                    <p:animEffect transition="in" filter="fade">
                                      <p:cBhvr>
                                        <p:cTn id="24" dur="500"/>
                                        <p:tgtEl>
                                          <p:spTgt spid="253"/>
                                        </p:tgtEl>
                                      </p:cBhvr>
                                    </p:animEffect>
                                  </p:childTnLst>
                                </p:cTn>
                              </p:par>
                              <p:par>
                                <p:cTn id="25" presetID="10" presetClass="entr" presetSubtype="0" fill="hold" nodeType="withEffect">
                                  <p:stCondLst>
                                    <p:cond delay="17770"/>
                                  </p:stCondLst>
                                  <p:childTnLst>
                                    <p:set>
                                      <p:cBhvr>
                                        <p:cTn id="26" dur="1" fill="hold">
                                          <p:stCondLst>
                                            <p:cond delay="0"/>
                                          </p:stCondLst>
                                        </p:cTn>
                                        <p:tgtEl>
                                          <p:spTgt spid="254"/>
                                        </p:tgtEl>
                                        <p:attrNameLst>
                                          <p:attrName>style.visibility</p:attrName>
                                        </p:attrNameLst>
                                      </p:cBhvr>
                                      <p:to>
                                        <p:strVal val="visible"/>
                                      </p:to>
                                    </p:set>
                                    <p:animEffect transition="in" filter="fade">
                                      <p:cBhvr>
                                        <p:cTn id="27"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8"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17"/>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260" name="Google Shape;260;p17"/>
          <p:cNvSpPr/>
          <p:nvPr/>
        </p:nvSpPr>
        <p:spPr>
          <a:xfrm>
            <a:off x="920817" y="916004"/>
            <a:ext cx="10770669" cy="850232"/>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1800" dirty="0">
                <a:solidFill>
                  <a:schemeClr val="dk1"/>
                </a:solidFill>
                <a:latin typeface="Tahoma" panose="020B0604030504040204"/>
                <a:ea typeface="Tahoma" panose="020B0604030504040204"/>
                <a:cs typeface="Tahoma" panose="020B0604030504040204"/>
                <a:sym typeface="Tahoma" panose="020B0604030504040204"/>
              </a:rPr>
              <a:t>Columns create gutters (gaps between column content) via padding. That padding is offset in rows for the first and last column via negative margin on .rows</a:t>
            </a:r>
            <a:endParaRPr sz="1800" dirty="0">
              <a:solidFill>
                <a:schemeClr val="dk1"/>
              </a:solidFill>
              <a:latin typeface="Tahoma" panose="020B0604030504040204"/>
              <a:ea typeface="Tahoma" panose="020B0604030504040204"/>
              <a:cs typeface="Tahoma" panose="020B0604030504040204"/>
              <a:sym typeface="Tahoma" panose="020B0604030504040204"/>
            </a:endParaRPr>
          </a:p>
        </p:txBody>
      </p:sp>
      <p:sp>
        <p:nvSpPr>
          <p:cNvPr id="261" name="Google Shape;261;p17"/>
          <p:cNvSpPr/>
          <p:nvPr/>
        </p:nvSpPr>
        <p:spPr>
          <a:xfrm>
            <a:off x="855044" y="2144828"/>
            <a:ext cx="10770669" cy="829377"/>
          </a:xfrm>
          <a:prstGeom prst="roundRect">
            <a:avLst>
              <a:gd name="adj" fmla="val 16667"/>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2" name="Google Shape;262;p17"/>
          <p:cNvSpPr txBox="1"/>
          <p:nvPr/>
        </p:nvSpPr>
        <p:spPr>
          <a:xfrm>
            <a:off x="1037122" y="2280469"/>
            <a:ext cx="10792326" cy="45140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Tahoma" panose="020B0604030504040204"/>
                <a:ea typeface="Tahoma" panose="020B0604030504040204"/>
                <a:cs typeface="Tahoma" panose="020B0604030504040204"/>
                <a:sym typeface="Tahoma" panose="020B0604030504040204"/>
              </a:rPr>
              <a:t>Column widths are in percentage, so they are always fluid and sized relative to their parent element</a:t>
            </a:r>
            <a:endParaRPr sz="1800" dirty="0">
              <a:solidFill>
                <a:schemeClr val="dk1"/>
              </a:solidFill>
              <a:latin typeface="Tahoma" panose="020B0604030504040204"/>
              <a:ea typeface="Tahoma" panose="020B0604030504040204"/>
              <a:cs typeface="Tahoma" panose="020B0604030504040204"/>
              <a:sym typeface="Tahoma" panose="020B0604030504040204"/>
            </a:endParaRPr>
          </a:p>
        </p:txBody>
      </p:sp>
      <p:pic>
        <p:nvPicPr>
          <p:cNvPr id="263" name="Google Shape;263;p17"/>
          <p:cNvPicPr preferRelativeResize="0"/>
          <p:nvPr/>
        </p:nvPicPr>
        <p:blipFill rotWithShape="1">
          <a:blip r:embed="rId6"/>
          <a:srcRect/>
          <a:stretch>
            <a:fillRect/>
          </a:stretch>
        </p:blipFill>
        <p:spPr>
          <a:xfrm>
            <a:off x="3637648" y="3312394"/>
            <a:ext cx="4743450" cy="3448050"/>
          </a:xfrm>
          <a:prstGeom prst="rect">
            <a:avLst/>
          </a:prstGeom>
          <a:noFill/>
          <a:ln>
            <a:noFill/>
          </a:ln>
        </p:spPr>
      </p:pic>
      <p:pic>
        <p:nvPicPr>
          <p:cNvPr id="2" name="Columns create gutters g 1">
            <a:hlinkClick r:id="" action="ppaction://media"/>
            <a:extLst>
              <a:ext uri="{FF2B5EF4-FFF2-40B4-BE49-F238E27FC236}">
                <a16:creationId xmlns:a16="http://schemas.microsoft.com/office/drawing/2014/main" id="{9471E845-3D5E-AF53-A543-5E6DC6C79C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39"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63"/>
                                        </p:tgtEl>
                                        <p:attrNameLst>
                                          <p:attrName>style.visibility</p:attrName>
                                        </p:attrNameLst>
                                      </p:cBhvr>
                                      <p:to>
                                        <p:strVal val="visible"/>
                                      </p:to>
                                    </p:set>
                                    <p:animEffect transition="in" filter="fade">
                                      <p:cBhvr>
                                        <p:cTn id="9" dur="500"/>
                                        <p:tgtEl>
                                          <p:spTgt spid="263"/>
                                        </p:tgtEl>
                                      </p:cBhvr>
                                    </p:animEffect>
                                  </p:childTnLst>
                                </p:cTn>
                              </p:par>
                              <p:par>
                                <p:cTn id="10" presetID="10" presetClass="entr" presetSubtype="0" fill="hold" nodeType="withEffect">
                                  <p:stCondLst>
                                    <p:cond delay="0"/>
                                  </p:stCondLst>
                                  <p:childTnLst>
                                    <p:set>
                                      <p:cBhvr>
                                        <p:cTn id="11" dur="1" fill="hold">
                                          <p:stCondLst>
                                            <p:cond delay="0"/>
                                          </p:stCondLst>
                                        </p:cTn>
                                        <p:tgtEl>
                                          <p:spTgt spid="260"/>
                                        </p:tgtEl>
                                        <p:attrNameLst>
                                          <p:attrName>style.visibility</p:attrName>
                                        </p:attrNameLst>
                                      </p:cBhvr>
                                      <p:to>
                                        <p:strVal val="visible"/>
                                      </p:to>
                                    </p:set>
                                    <p:animEffect transition="in" filter="fade">
                                      <p:cBhvr>
                                        <p:cTn id="12" dur="500"/>
                                        <p:tgtEl>
                                          <p:spTgt spid="260"/>
                                        </p:tgtEl>
                                      </p:cBhvr>
                                    </p:animEffect>
                                  </p:childTnLst>
                                </p:cTn>
                              </p:par>
                              <p:par>
                                <p:cTn id="13" presetID="10" presetClass="entr" presetSubtype="0" fill="hold" nodeType="withEffect">
                                  <p:stCondLst>
                                    <p:cond delay="10530"/>
                                  </p:stCondLst>
                                  <p:childTnLst>
                                    <p:set>
                                      <p:cBhvr>
                                        <p:cTn id="14" dur="1" fill="hold">
                                          <p:stCondLst>
                                            <p:cond delay="0"/>
                                          </p:stCondLst>
                                        </p:cTn>
                                        <p:tgtEl>
                                          <p:spTgt spid="262"/>
                                        </p:tgtEl>
                                        <p:attrNameLst>
                                          <p:attrName>style.visibility</p:attrName>
                                        </p:attrNameLst>
                                      </p:cBhvr>
                                      <p:to>
                                        <p:strVal val="visible"/>
                                      </p:to>
                                    </p:set>
                                    <p:animEffect transition="in" filter="fade">
                                      <p:cBhvr>
                                        <p:cTn id="15" dur="500"/>
                                        <p:tgtEl>
                                          <p:spTgt spid="262"/>
                                        </p:tgtEl>
                                      </p:cBhvr>
                                    </p:animEffect>
                                  </p:childTnLst>
                                </p:cTn>
                              </p:par>
                              <p:par>
                                <p:cTn id="16" presetID="10" presetClass="entr" presetSubtype="0" fill="hold" nodeType="withEffect">
                                  <p:stCondLst>
                                    <p:cond delay="10530"/>
                                  </p:stCondLst>
                                  <p:childTnLst>
                                    <p:set>
                                      <p:cBhvr>
                                        <p:cTn id="17" dur="1" fill="hold">
                                          <p:stCondLst>
                                            <p:cond delay="0"/>
                                          </p:stCondLst>
                                        </p:cTn>
                                        <p:tgtEl>
                                          <p:spTgt spid="261"/>
                                        </p:tgtEl>
                                        <p:attrNameLst>
                                          <p:attrName>style.visibility</p:attrName>
                                        </p:attrNameLst>
                                      </p:cBhvr>
                                      <p:to>
                                        <p:strVal val="visible"/>
                                      </p:to>
                                    </p:set>
                                    <p:animEffect transition="in" filter="fade">
                                      <p:cBhvr>
                                        <p:cTn id="18"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1251</Words>
  <Application>Microsoft Office PowerPoint</Application>
  <PresentationFormat>Widescreen</PresentationFormat>
  <Paragraphs>110</Paragraphs>
  <Slides>14</Slides>
  <Notes>14</Notes>
  <HiddenSlides>0</HiddenSlides>
  <MMClips>14</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1" baseType="lpstr">
      <vt:lpstr>Tahoma</vt:lpstr>
      <vt:lpstr>Arial</vt:lpstr>
      <vt:lpstr>Wingdings</vt:lpstr>
      <vt:lpstr>Arial Rounded</vt:lpstr>
      <vt:lpstr>Calibri</vt:lpstr>
      <vt:lpstr>Office Theme</vt:lpstr>
      <vt:lpstr>Paintbrush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Sreelakshmi Nithin</dc:creator>
  <cp:lastModifiedBy>Sreelakshmi Nithin</cp:lastModifiedBy>
  <cp:revision>17</cp:revision>
  <dcterms:created xsi:type="dcterms:W3CDTF">2024-01-24T05:45:00Z</dcterms:created>
  <dcterms:modified xsi:type="dcterms:W3CDTF">2024-01-30T18:39:35Z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98A840FFE8CF4F3DACA99EE0DCE7D241_13</vt:lpwstr>
  </property>
  <property fmtid="{D5CDD505-2E9C-101B-9397-08002B2CF9AE}" pid="3" name="KSOProductBuildVer">
    <vt:lpwstr>1033-12.2.0.13431</vt:lpwstr>
  </property>
</Properties>
</file>